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0" r:id="rId1"/>
  </p:sldMasterIdLst>
  <p:notesMasterIdLst>
    <p:notesMasterId r:id="rId21"/>
  </p:notesMasterIdLst>
  <p:sldIdLst>
    <p:sldId id="645" r:id="rId2"/>
    <p:sldId id="595" r:id="rId3"/>
    <p:sldId id="659" r:id="rId4"/>
    <p:sldId id="661" r:id="rId5"/>
    <p:sldId id="663" r:id="rId6"/>
    <p:sldId id="664" r:id="rId7"/>
    <p:sldId id="665" r:id="rId8"/>
    <p:sldId id="666" r:id="rId9"/>
    <p:sldId id="667" r:id="rId10"/>
    <p:sldId id="668" r:id="rId11"/>
    <p:sldId id="670" r:id="rId12"/>
    <p:sldId id="669" r:id="rId13"/>
    <p:sldId id="672" r:id="rId14"/>
    <p:sldId id="673" r:id="rId15"/>
    <p:sldId id="671" r:id="rId16"/>
    <p:sldId id="674" r:id="rId17"/>
    <p:sldId id="675" r:id="rId18"/>
    <p:sldId id="676" r:id="rId19"/>
    <p:sldId id="677"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lo Sánchez"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8E46"/>
    <a:srgbClr val="FFFF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8" d="100"/>
          <a:sy n="108" d="100"/>
        </p:scale>
        <p:origin x="71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54E31-8ED7-4153-97B8-FE5898881174}"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97006579-C5FE-4E1E-84A9-F9AB20E00966}">
      <dgm:prSet/>
      <dgm:spPr/>
      <dgm:t>
        <a:bodyPr/>
        <a:lstStyle/>
        <a:p>
          <a:r>
            <a:rPr lang="en-US" dirty="0"/>
            <a:t>El nuevo </a:t>
          </a:r>
          <a:r>
            <a:rPr lang="en-US" dirty="0" err="1"/>
            <a:t>sistema</a:t>
          </a:r>
          <a:r>
            <a:rPr lang="en-US" dirty="0"/>
            <a:t> de </a:t>
          </a:r>
          <a:r>
            <a:rPr lang="en-US" dirty="0" err="1"/>
            <a:t>cotización</a:t>
          </a:r>
          <a:r>
            <a:rPr lang="en-US" dirty="0"/>
            <a:t> para </a:t>
          </a:r>
          <a:r>
            <a:rPr lang="en-US" dirty="0" err="1"/>
            <a:t>autónomos</a:t>
          </a:r>
          <a:r>
            <a:rPr lang="en-US" dirty="0"/>
            <a:t> </a:t>
          </a:r>
          <a:r>
            <a:rPr lang="en-US" dirty="0" err="1"/>
            <a:t>entra</a:t>
          </a:r>
          <a:r>
            <a:rPr lang="en-US" dirty="0"/>
            <a:t> </a:t>
          </a:r>
          <a:r>
            <a:rPr lang="en-US" dirty="0" err="1"/>
            <a:t>en</a:t>
          </a:r>
          <a:r>
            <a:rPr lang="en-US" dirty="0"/>
            <a:t> vigor </a:t>
          </a:r>
          <a:r>
            <a:rPr lang="en-US" dirty="0" err="1"/>
            <a:t>el</a:t>
          </a:r>
          <a:r>
            <a:rPr lang="en-US" dirty="0"/>
            <a:t> 1 de </a:t>
          </a:r>
          <a:r>
            <a:rPr lang="en-US" dirty="0" err="1"/>
            <a:t>enero</a:t>
          </a:r>
          <a:r>
            <a:rPr lang="en-US" dirty="0"/>
            <a:t> de 2023. Este nuevo </a:t>
          </a:r>
          <a:r>
            <a:rPr lang="en-US" dirty="0" err="1"/>
            <a:t>sistema</a:t>
          </a:r>
          <a:r>
            <a:rPr lang="en-US" dirty="0"/>
            <a:t> es </a:t>
          </a:r>
          <a:r>
            <a:rPr lang="en-US" dirty="0" err="1"/>
            <a:t>muy</a:t>
          </a:r>
          <a:r>
            <a:rPr lang="en-US" dirty="0"/>
            <a:t> </a:t>
          </a:r>
          <a:r>
            <a:rPr lang="en-US" dirty="0" err="1"/>
            <a:t>distinto</a:t>
          </a:r>
          <a:r>
            <a:rPr lang="en-US" dirty="0"/>
            <a:t> al actual y </a:t>
          </a:r>
          <a:r>
            <a:rPr lang="en-US" dirty="0" err="1"/>
            <a:t>por</a:t>
          </a:r>
          <a:r>
            <a:rPr lang="en-US" dirty="0"/>
            <a:t> </a:t>
          </a:r>
          <a:r>
            <a:rPr lang="en-US" dirty="0" err="1"/>
            <a:t>ello</a:t>
          </a:r>
          <a:r>
            <a:rPr lang="en-US" dirty="0"/>
            <a:t> </a:t>
          </a:r>
          <a:r>
            <a:rPr lang="en-US" dirty="0" err="1"/>
            <a:t>nos</a:t>
          </a:r>
          <a:r>
            <a:rPr lang="en-US" dirty="0"/>
            <a:t> </a:t>
          </a:r>
          <a:r>
            <a:rPr lang="en-US" dirty="0" err="1"/>
            <a:t>vamos</a:t>
          </a:r>
          <a:r>
            <a:rPr lang="en-US" dirty="0"/>
            <a:t> a </a:t>
          </a:r>
          <a:r>
            <a:rPr lang="en-US" dirty="0" err="1"/>
            <a:t>centrar</a:t>
          </a:r>
          <a:r>
            <a:rPr lang="en-US" dirty="0"/>
            <a:t> </a:t>
          </a:r>
          <a:r>
            <a:rPr lang="en-US" dirty="0" err="1"/>
            <a:t>en</a:t>
          </a:r>
          <a:r>
            <a:rPr lang="en-US" dirty="0"/>
            <a:t> </a:t>
          </a:r>
          <a:r>
            <a:rPr lang="en-US" dirty="0" err="1"/>
            <a:t>los</a:t>
          </a:r>
          <a:r>
            <a:rPr lang="en-US" dirty="0"/>
            <a:t> </a:t>
          </a:r>
          <a:r>
            <a:rPr lang="en-US" dirty="0" err="1"/>
            <a:t>principales</a:t>
          </a:r>
          <a:r>
            <a:rPr lang="en-US" dirty="0"/>
            <a:t> </a:t>
          </a:r>
          <a:r>
            <a:rPr lang="en-US" dirty="0" err="1"/>
            <a:t>cambios</a:t>
          </a:r>
          <a:r>
            <a:rPr lang="en-US" dirty="0"/>
            <a:t>. </a:t>
          </a:r>
        </a:p>
      </dgm:t>
    </dgm:pt>
    <dgm:pt modelId="{17AC74DC-3EC4-43EC-BDD1-C62189C57C44}" type="parTrans" cxnId="{F4F87FAC-A727-4A7A-838C-0A0825B50886}">
      <dgm:prSet/>
      <dgm:spPr/>
      <dgm:t>
        <a:bodyPr/>
        <a:lstStyle/>
        <a:p>
          <a:endParaRPr lang="en-US"/>
        </a:p>
      </dgm:t>
    </dgm:pt>
    <dgm:pt modelId="{922684BB-1D4E-4509-A64F-552541735AB9}" type="sibTrans" cxnId="{F4F87FAC-A727-4A7A-838C-0A0825B50886}">
      <dgm:prSet/>
      <dgm:spPr/>
      <dgm:t>
        <a:bodyPr/>
        <a:lstStyle/>
        <a:p>
          <a:endParaRPr lang="en-US"/>
        </a:p>
      </dgm:t>
    </dgm:pt>
    <dgm:pt modelId="{A28B0380-F666-430F-8CF3-CE5D0FC4CCC2}">
      <dgm:prSet/>
      <dgm:spPr/>
      <dgm:t>
        <a:bodyPr/>
        <a:lstStyle/>
        <a:p>
          <a:r>
            <a:rPr lang="en-US" dirty="0"/>
            <a:t>--&gt; Con </a:t>
          </a:r>
          <a:r>
            <a:rPr lang="en-US" dirty="0" err="1"/>
            <a:t>respecto</a:t>
          </a:r>
          <a:r>
            <a:rPr lang="en-US" dirty="0"/>
            <a:t> a la base de </a:t>
          </a:r>
          <a:r>
            <a:rPr lang="en-US" dirty="0" err="1"/>
            <a:t>cotización</a:t>
          </a:r>
          <a:r>
            <a:rPr lang="en-US" dirty="0"/>
            <a:t>, </a:t>
          </a:r>
          <a:r>
            <a:rPr lang="en-US" dirty="0" err="1"/>
            <a:t>el</a:t>
          </a:r>
          <a:r>
            <a:rPr lang="en-US" dirty="0"/>
            <a:t> RD-L 13/2022 ha </a:t>
          </a:r>
          <a:r>
            <a:rPr lang="en-US" dirty="0" err="1"/>
            <a:t>aprobado</a:t>
          </a:r>
          <a:r>
            <a:rPr lang="en-US" dirty="0"/>
            <a:t> </a:t>
          </a:r>
          <a:r>
            <a:rPr lang="en-US" dirty="0" err="1"/>
            <a:t>unas</a:t>
          </a:r>
          <a:r>
            <a:rPr lang="en-US" dirty="0"/>
            <a:t> </a:t>
          </a:r>
          <a:r>
            <a:rPr lang="en-US" dirty="0" err="1"/>
            <a:t>tablas</a:t>
          </a:r>
          <a:r>
            <a:rPr lang="en-US" dirty="0"/>
            <a:t> de </a:t>
          </a:r>
          <a:r>
            <a:rPr lang="en-US" dirty="0" err="1"/>
            <a:t>rendimientos</a:t>
          </a:r>
          <a:r>
            <a:rPr lang="en-US" dirty="0"/>
            <a:t> </a:t>
          </a:r>
          <a:r>
            <a:rPr lang="en-US" dirty="0" err="1"/>
            <a:t>en</a:t>
          </a:r>
          <a:r>
            <a:rPr lang="en-US" dirty="0"/>
            <a:t> </a:t>
          </a:r>
          <a:r>
            <a:rPr lang="en-US" dirty="0" err="1"/>
            <a:t>función</a:t>
          </a:r>
          <a:r>
            <a:rPr lang="en-US" dirty="0"/>
            <a:t> de </a:t>
          </a:r>
          <a:r>
            <a:rPr lang="en-US" dirty="0" err="1"/>
            <a:t>los</a:t>
          </a:r>
          <a:r>
            <a:rPr lang="en-US" dirty="0"/>
            <a:t> </a:t>
          </a:r>
          <a:r>
            <a:rPr lang="en-US" dirty="0" err="1"/>
            <a:t>cuales</a:t>
          </a:r>
          <a:r>
            <a:rPr lang="en-US" dirty="0"/>
            <a:t> </a:t>
          </a:r>
          <a:r>
            <a:rPr lang="en-US" dirty="0" err="1"/>
            <a:t>el</a:t>
          </a:r>
          <a:r>
            <a:rPr lang="en-US" dirty="0"/>
            <a:t> </a:t>
          </a:r>
          <a:r>
            <a:rPr lang="en-US" dirty="0" err="1"/>
            <a:t>autónomo</a:t>
          </a:r>
          <a:r>
            <a:rPr lang="en-US" dirty="0"/>
            <a:t> </a:t>
          </a:r>
          <a:r>
            <a:rPr lang="en-US" dirty="0" err="1"/>
            <a:t>elegirá</a:t>
          </a:r>
          <a:r>
            <a:rPr lang="en-US" dirty="0"/>
            <a:t> </a:t>
          </a:r>
          <a:r>
            <a:rPr lang="en-US" dirty="0" err="1"/>
            <a:t>su</a:t>
          </a:r>
          <a:r>
            <a:rPr lang="en-US" dirty="0"/>
            <a:t> base de </a:t>
          </a:r>
          <a:r>
            <a:rPr lang="en-US" dirty="0" err="1"/>
            <a:t>cotización</a:t>
          </a:r>
          <a:r>
            <a:rPr lang="en-US" dirty="0"/>
            <a:t>. </a:t>
          </a:r>
        </a:p>
      </dgm:t>
    </dgm:pt>
    <dgm:pt modelId="{EE50605E-EC3A-469C-9C55-D839518B1A79}" type="parTrans" cxnId="{C88DDD99-B823-436B-8216-EFEEBC94C0C3}">
      <dgm:prSet/>
      <dgm:spPr/>
      <dgm:t>
        <a:bodyPr/>
        <a:lstStyle/>
        <a:p>
          <a:endParaRPr lang="en-US"/>
        </a:p>
      </dgm:t>
    </dgm:pt>
    <dgm:pt modelId="{AC9CF848-ED6C-449D-A516-6DBA32C5091B}" type="sibTrans" cxnId="{C88DDD99-B823-436B-8216-EFEEBC94C0C3}">
      <dgm:prSet/>
      <dgm:spPr/>
      <dgm:t>
        <a:bodyPr/>
        <a:lstStyle/>
        <a:p>
          <a:endParaRPr lang="en-US"/>
        </a:p>
      </dgm:t>
    </dgm:pt>
    <dgm:pt modelId="{191BF61D-F9E3-4DDC-92D3-5ED7D9ED26A3}">
      <dgm:prSet/>
      <dgm:spPr/>
      <dgm:t>
        <a:bodyPr/>
        <a:lstStyle/>
        <a:p>
          <a:r>
            <a:rPr lang="en-US" dirty="0" err="1"/>
            <a:t>En</a:t>
          </a:r>
          <a:r>
            <a:rPr lang="en-US" dirty="0"/>
            <a:t> </a:t>
          </a:r>
          <a:r>
            <a:rPr lang="en-US" dirty="0" err="1"/>
            <a:t>este</a:t>
          </a:r>
          <a:r>
            <a:rPr lang="en-US" dirty="0"/>
            <a:t> punto </a:t>
          </a:r>
          <a:r>
            <a:rPr lang="en-US" dirty="0" err="1"/>
            <a:t>nos</a:t>
          </a:r>
          <a:r>
            <a:rPr lang="en-US" dirty="0"/>
            <a:t> </a:t>
          </a:r>
          <a:r>
            <a:rPr lang="en-US" dirty="0" err="1"/>
            <a:t>encontramos</a:t>
          </a:r>
          <a:r>
            <a:rPr lang="en-US" dirty="0"/>
            <a:t> con la </a:t>
          </a:r>
          <a:r>
            <a:rPr lang="en-US" dirty="0" err="1"/>
            <a:t>primera</a:t>
          </a:r>
          <a:r>
            <a:rPr lang="en-US" dirty="0"/>
            <a:t> </a:t>
          </a:r>
          <a:r>
            <a:rPr lang="en-US" dirty="0" err="1"/>
            <a:t>dificultad</a:t>
          </a:r>
          <a:r>
            <a:rPr lang="en-US" dirty="0"/>
            <a:t> para </a:t>
          </a:r>
          <a:r>
            <a:rPr lang="en-US" dirty="0" err="1"/>
            <a:t>entender</a:t>
          </a:r>
          <a:r>
            <a:rPr lang="en-US" dirty="0"/>
            <a:t> </a:t>
          </a:r>
          <a:r>
            <a:rPr lang="en-US" dirty="0" err="1"/>
            <a:t>el</a:t>
          </a:r>
          <a:r>
            <a:rPr lang="en-US" dirty="0"/>
            <a:t> </a:t>
          </a:r>
          <a:r>
            <a:rPr lang="en-US" dirty="0" err="1"/>
            <a:t>sistema</a:t>
          </a:r>
          <a:r>
            <a:rPr lang="en-US" dirty="0"/>
            <a:t>, ¿</a:t>
          </a:r>
          <a:r>
            <a:rPr lang="en-US" dirty="0" err="1"/>
            <a:t>Qué</a:t>
          </a:r>
          <a:r>
            <a:rPr lang="en-US" dirty="0"/>
            <a:t> </a:t>
          </a:r>
          <a:r>
            <a:rPr lang="en-US" dirty="0" err="1"/>
            <a:t>rendimientos</a:t>
          </a:r>
          <a:r>
            <a:rPr lang="en-US" dirty="0"/>
            <a:t> de la </a:t>
          </a:r>
          <a:r>
            <a:rPr lang="en-US" dirty="0" err="1"/>
            <a:t>actividad</a:t>
          </a:r>
          <a:r>
            <a:rPr lang="en-US" dirty="0"/>
            <a:t> del </a:t>
          </a:r>
          <a:r>
            <a:rPr lang="en-US" dirty="0" err="1"/>
            <a:t>autónomo</a:t>
          </a:r>
          <a:r>
            <a:rPr lang="en-US" dirty="0"/>
            <a:t> se </a:t>
          </a:r>
          <a:r>
            <a:rPr lang="en-US" i="1" dirty="0" err="1"/>
            <a:t>tienen</a:t>
          </a:r>
          <a:r>
            <a:rPr lang="en-US" i="1" dirty="0"/>
            <a:t> </a:t>
          </a:r>
          <a:r>
            <a:rPr lang="en-US" i="1" dirty="0" err="1"/>
            <a:t>en</a:t>
          </a:r>
          <a:r>
            <a:rPr lang="en-US" i="1" dirty="0"/>
            <a:t> </a:t>
          </a:r>
          <a:r>
            <a:rPr lang="en-US" i="1" dirty="0" err="1"/>
            <a:t>cuenta</a:t>
          </a:r>
          <a:r>
            <a:rPr lang="en-US" i="1" dirty="0"/>
            <a:t> para saber </a:t>
          </a:r>
          <a:r>
            <a:rPr lang="en-US" i="1" dirty="0" err="1"/>
            <a:t>en</a:t>
          </a:r>
          <a:r>
            <a:rPr lang="en-US" i="1" dirty="0"/>
            <a:t> que </a:t>
          </a:r>
          <a:r>
            <a:rPr lang="en-US" i="1" dirty="0" err="1"/>
            <a:t>tramo</a:t>
          </a:r>
          <a:r>
            <a:rPr lang="en-US" i="1" dirty="0"/>
            <a:t> </a:t>
          </a:r>
          <a:r>
            <a:rPr lang="en-US" i="1" dirty="0" err="1"/>
            <a:t>nos</a:t>
          </a:r>
          <a:r>
            <a:rPr lang="en-US" i="1" dirty="0"/>
            <a:t> </a:t>
          </a:r>
          <a:r>
            <a:rPr lang="en-US" i="1" dirty="0" err="1"/>
            <a:t>encontramos</a:t>
          </a:r>
          <a:r>
            <a:rPr lang="en-US" i="1" dirty="0"/>
            <a:t>?</a:t>
          </a:r>
        </a:p>
      </dgm:t>
    </dgm:pt>
    <dgm:pt modelId="{9171A1FC-FD6C-41DF-95D9-F285F646D81C}" type="parTrans" cxnId="{8FAA838E-DF68-4F46-B045-8D36E50CA9F5}">
      <dgm:prSet/>
      <dgm:spPr/>
      <dgm:t>
        <a:bodyPr/>
        <a:lstStyle/>
        <a:p>
          <a:endParaRPr lang="en-US"/>
        </a:p>
      </dgm:t>
    </dgm:pt>
    <dgm:pt modelId="{36C44AC8-1EE4-4BD0-9BB4-7EB0E8F231A8}" type="sibTrans" cxnId="{8FAA838E-DF68-4F46-B045-8D36E50CA9F5}">
      <dgm:prSet/>
      <dgm:spPr/>
      <dgm:t>
        <a:bodyPr/>
        <a:lstStyle/>
        <a:p>
          <a:endParaRPr lang="en-US"/>
        </a:p>
      </dgm:t>
    </dgm:pt>
    <dgm:pt modelId="{BBBE920D-45E5-4A50-8F78-45F98D867CBF}">
      <dgm:prSet/>
      <dgm:spPr/>
      <dgm:t>
        <a:bodyPr/>
        <a:lstStyle/>
        <a:p>
          <a:r>
            <a:rPr lang="en-US" b="1" i="1" dirty="0" err="1"/>
            <a:t>Autónomo</a:t>
          </a:r>
          <a:r>
            <a:rPr lang="en-US" b="1" i="1" dirty="0"/>
            <a:t> </a:t>
          </a:r>
          <a:r>
            <a:rPr lang="en-US" b="1" dirty="0"/>
            <a:t>persona </a:t>
          </a:r>
          <a:r>
            <a:rPr lang="en-US" b="1" dirty="0" err="1"/>
            <a:t>física</a:t>
          </a:r>
          <a:r>
            <a:rPr lang="en-US" b="1" dirty="0"/>
            <a:t>: </a:t>
          </a:r>
          <a:r>
            <a:rPr lang="en-US" dirty="0"/>
            <a:t>Tiene que </a:t>
          </a:r>
          <a:r>
            <a:rPr lang="en-US" dirty="0" err="1"/>
            <a:t>calcular</a:t>
          </a:r>
          <a:r>
            <a:rPr lang="en-US" dirty="0"/>
            <a:t> </a:t>
          </a:r>
          <a:r>
            <a:rPr lang="en-US" dirty="0" err="1"/>
            <a:t>su</a:t>
          </a:r>
          <a:r>
            <a:rPr lang="en-US" dirty="0"/>
            <a:t> </a:t>
          </a:r>
          <a:r>
            <a:rPr lang="en-US" dirty="0" err="1"/>
            <a:t>rendimiento</a:t>
          </a:r>
          <a:r>
            <a:rPr lang="en-US" dirty="0"/>
            <a:t> computable que se 	</a:t>
          </a:r>
          <a:r>
            <a:rPr lang="en-US" dirty="0" err="1"/>
            <a:t>obtiene</a:t>
          </a:r>
          <a:r>
            <a:rPr lang="en-US" dirty="0"/>
            <a:t> </a:t>
          </a:r>
          <a:r>
            <a:rPr lang="en-US" dirty="0" err="1"/>
            <a:t>teniendo</a:t>
          </a:r>
          <a:r>
            <a:rPr lang="en-US" dirty="0"/>
            <a:t> </a:t>
          </a:r>
          <a:r>
            <a:rPr lang="en-US" dirty="0" err="1"/>
            <a:t>en</a:t>
          </a:r>
          <a:r>
            <a:rPr lang="en-US" dirty="0"/>
            <a:t> </a:t>
          </a:r>
          <a:r>
            <a:rPr lang="en-US" dirty="0" err="1"/>
            <a:t>cuenta</a:t>
          </a:r>
          <a:r>
            <a:rPr lang="en-US" dirty="0"/>
            <a:t> lo </a:t>
          </a:r>
          <a:r>
            <a:rPr lang="en-US" dirty="0" err="1"/>
            <a:t>siguiente</a:t>
          </a:r>
          <a:r>
            <a:rPr lang="en-US" dirty="0"/>
            <a:t>: </a:t>
          </a:r>
        </a:p>
      </dgm:t>
    </dgm:pt>
    <dgm:pt modelId="{EF88F3DE-64AC-4349-98DB-C4D59DAE6033}" type="parTrans" cxnId="{35426D92-9DCE-4677-80E2-68C5F0B30473}">
      <dgm:prSet/>
      <dgm:spPr/>
      <dgm:t>
        <a:bodyPr/>
        <a:lstStyle/>
        <a:p>
          <a:endParaRPr lang="en-US"/>
        </a:p>
      </dgm:t>
    </dgm:pt>
    <dgm:pt modelId="{9AD0F55B-601B-4A98-B9A3-752432D456C7}" type="sibTrans" cxnId="{35426D92-9DCE-4677-80E2-68C5F0B30473}">
      <dgm:prSet/>
      <dgm:spPr/>
      <dgm:t>
        <a:bodyPr/>
        <a:lstStyle/>
        <a:p>
          <a:endParaRPr lang="en-US"/>
        </a:p>
      </dgm:t>
    </dgm:pt>
    <dgm:pt modelId="{E577C792-CE52-4E90-808E-A64A0DF8ED2D}">
      <dgm:prSet/>
      <dgm:spPr/>
      <dgm:t>
        <a:bodyPr/>
        <a:lstStyle/>
        <a:p>
          <a:r>
            <a:rPr lang="en-US" dirty="0" err="1"/>
            <a:t>Autónomos</a:t>
          </a:r>
          <a:r>
            <a:rPr lang="en-US" dirty="0"/>
            <a:t> </a:t>
          </a:r>
          <a:r>
            <a:rPr lang="en-US" dirty="0" err="1"/>
            <a:t>en</a:t>
          </a:r>
          <a:r>
            <a:rPr lang="en-US" dirty="0"/>
            <a:t> </a:t>
          </a:r>
          <a:r>
            <a:rPr lang="en-US" b="1" dirty="0" err="1"/>
            <a:t>estimación</a:t>
          </a:r>
          <a:r>
            <a:rPr lang="en-US" b="1" dirty="0"/>
            <a:t> </a:t>
          </a:r>
          <a:r>
            <a:rPr lang="en-US" b="1" dirty="0" err="1"/>
            <a:t>directa</a:t>
          </a:r>
          <a:r>
            <a:rPr lang="en-US" b="1" dirty="0"/>
            <a:t>: </a:t>
          </a:r>
          <a:endParaRPr lang="en-US" dirty="0"/>
        </a:p>
      </dgm:t>
    </dgm:pt>
    <dgm:pt modelId="{969753EA-A79D-4229-9BA4-FF4A3B901B6B}" type="parTrans" cxnId="{1E9090C5-06D7-45D8-BCD5-DE4E27B5420D}">
      <dgm:prSet/>
      <dgm:spPr/>
      <dgm:t>
        <a:bodyPr/>
        <a:lstStyle/>
        <a:p>
          <a:endParaRPr lang="en-US"/>
        </a:p>
      </dgm:t>
    </dgm:pt>
    <dgm:pt modelId="{40F4D7B8-3FD2-4593-8BCC-91F2317A6FD9}" type="sibTrans" cxnId="{1E9090C5-06D7-45D8-BCD5-DE4E27B5420D}">
      <dgm:prSet/>
      <dgm:spPr/>
      <dgm:t>
        <a:bodyPr/>
        <a:lstStyle/>
        <a:p>
          <a:endParaRPr lang="en-US"/>
        </a:p>
      </dgm:t>
    </dgm:pt>
    <dgm:pt modelId="{5FDF2E3A-915D-4859-83F3-D9A0D87841B8}">
      <dgm:prSet/>
      <dgm:spPr/>
      <dgm:t>
        <a:bodyPr/>
        <a:lstStyle/>
        <a:p>
          <a:pPr>
            <a:buNone/>
          </a:pPr>
          <a:r>
            <a:rPr lang="en-US" dirty="0"/>
            <a:t>   - </a:t>
          </a:r>
          <a:r>
            <a:rPr lang="en-US" dirty="0" err="1"/>
            <a:t>Todos</a:t>
          </a:r>
          <a:r>
            <a:rPr lang="en-US" dirty="0"/>
            <a:t> </a:t>
          </a:r>
          <a:r>
            <a:rPr lang="en-US" dirty="0" err="1"/>
            <a:t>los</a:t>
          </a:r>
          <a:r>
            <a:rPr lang="en-US" dirty="0"/>
            <a:t> </a:t>
          </a:r>
          <a:r>
            <a:rPr lang="en-US" dirty="0" err="1"/>
            <a:t>rendimientos</a:t>
          </a:r>
          <a:r>
            <a:rPr lang="en-US" dirty="0"/>
            <a:t> </a:t>
          </a:r>
          <a:r>
            <a:rPr lang="en-US" dirty="0" err="1"/>
            <a:t>obtenidos</a:t>
          </a:r>
          <a:r>
            <a:rPr lang="en-US" dirty="0"/>
            <a:t> </a:t>
          </a:r>
          <a:r>
            <a:rPr lang="en-US" dirty="0" err="1"/>
            <a:t>por</a:t>
          </a:r>
          <a:r>
            <a:rPr lang="en-US" dirty="0"/>
            <a:t> </a:t>
          </a:r>
          <a:r>
            <a:rPr lang="en-US" dirty="0" err="1"/>
            <a:t>el</a:t>
          </a:r>
          <a:r>
            <a:rPr lang="en-US" dirty="0"/>
            <a:t> </a:t>
          </a:r>
          <a:r>
            <a:rPr lang="en-US" dirty="0" err="1"/>
            <a:t>autónomo</a:t>
          </a:r>
          <a:r>
            <a:rPr lang="en-US" dirty="0"/>
            <a:t> </a:t>
          </a:r>
          <a:r>
            <a:rPr lang="en-US" dirty="0" err="1"/>
            <a:t>por</a:t>
          </a:r>
          <a:r>
            <a:rPr lang="en-US" dirty="0"/>
            <a:t> sus </a:t>
          </a:r>
          <a:r>
            <a:rPr lang="en-US" dirty="0" err="1"/>
            <a:t>actividades</a:t>
          </a:r>
          <a:r>
            <a:rPr lang="en-US" dirty="0"/>
            <a:t> </a:t>
          </a:r>
          <a:r>
            <a:rPr lang="en-US" dirty="0" err="1"/>
            <a:t>profesionales</a:t>
          </a:r>
          <a:r>
            <a:rPr lang="en-US" dirty="0"/>
            <a:t> o </a:t>
          </a:r>
          <a:r>
            <a:rPr lang="en-US" dirty="0" err="1"/>
            <a:t>económicas</a:t>
          </a:r>
          <a:r>
            <a:rPr lang="en-US" dirty="0"/>
            <a:t>, </a:t>
          </a:r>
          <a:r>
            <a:rPr lang="en-US" dirty="0" err="1"/>
            <a:t>en</a:t>
          </a:r>
          <a:r>
            <a:rPr lang="en-US" dirty="0"/>
            <a:t> </a:t>
          </a:r>
          <a:r>
            <a:rPr lang="en-US" dirty="0" err="1"/>
            <a:t>cada</a:t>
          </a:r>
          <a:r>
            <a:rPr lang="en-US" dirty="0"/>
            <a:t> </a:t>
          </a:r>
          <a:r>
            <a:rPr lang="en-US" dirty="0" err="1"/>
            <a:t>año</a:t>
          </a:r>
          <a:r>
            <a:rPr lang="en-US" dirty="0"/>
            <a:t> natural </a:t>
          </a:r>
        </a:p>
      </dgm:t>
    </dgm:pt>
    <dgm:pt modelId="{1E001752-9EC5-48D9-B0E4-F81B55404A59}" type="parTrans" cxnId="{1C27CA40-EA85-43EB-B6F7-2F0F11B50330}">
      <dgm:prSet/>
      <dgm:spPr/>
      <dgm:t>
        <a:bodyPr/>
        <a:lstStyle/>
        <a:p>
          <a:endParaRPr lang="en-US"/>
        </a:p>
      </dgm:t>
    </dgm:pt>
    <dgm:pt modelId="{61583DB3-2345-4010-B338-BB8A7AF4DE6D}" type="sibTrans" cxnId="{1C27CA40-EA85-43EB-B6F7-2F0F11B50330}">
      <dgm:prSet/>
      <dgm:spPr/>
      <dgm:t>
        <a:bodyPr/>
        <a:lstStyle/>
        <a:p>
          <a:endParaRPr lang="en-US"/>
        </a:p>
      </dgm:t>
    </dgm:pt>
    <dgm:pt modelId="{99BCC2C0-FFC6-4393-B543-015AAE6262E0}">
      <dgm:prSet/>
      <dgm:spPr/>
      <dgm:t>
        <a:bodyPr/>
        <a:lstStyle/>
        <a:p>
          <a:pPr>
            <a:buNone/>
          </a:pPr>
          <a:r>
            <a:rPr lang="en-US" dirty="0"/>
            <a:t>- A lo anterior hay que </a:t>
          </a:r>
          <a:r>
            <a:rPr lang="en-US" dirty="0" err="1"/>
            <a:t>restarle</a:t>
          </a:r>
          <a:r>
            <a:rPr lang="en-US" dirty="0"/>
            <a:t> </a:t>
          </a:r>
          <a:r>
            <a:rPr lang="en-US" dirty="0" err="1"/>
            <a:t>los</a:t>
          </a:r>
          <a:r>
            <a:rPr lang="en-US" dirty="0"/>
            <a:t> </a:t>
          </a:r>
          <a:r>
            <a:rPr lang="en-US" dirty="0" err="1"/>
            <a:t>gastos</a:t>
          </a:r>
          <a:r>
            <a:rPr lang="en-US" dirty="0"/>
            <a:t> </a:t>
          </a:r>
          <a:r>
            <a:rPr lang="en-US" dirty="0" err="1"/>
            <a:t>deducibles</a:t>
          </a:r>
          <a:r>
            <a:rPr lang="en-US" dirty="0"/>
            <a:t> de </a:t>
          </a:r>
          <a:r>
            <a:rPr lang="en-US" dirty="0" err="1"/>
            <a:t>acuerdo</a:t>
          </a:r>
          <a:r>
            <a:rPr lang="en-US" dirty="0"/>
            <a:t> con lo </a:t>
          </a:r>
          <a:r>
            <a:rPr lang="en-US" dirty="0" err="1"/>
            <a:t>previsto</a:t>
          </a:r>
          <a:r>
            <a:rPr lang="en-US" dirty="0"/>
            <a:t> </a:t>
          </a:r>
          <a:r>
            <a:rPr lang="en-US" dirty="0" err="1"/>
            <a:t>en</a:t>
          </a:r>
          <a:r>
            <a:rPr lang="en-US" dirty="0"/>
            <a:t> las </a:t>
          </a:r>
          <a:r>
            <a:rPr lang="en-US" dirty="0" err="1"/>
            <a:t>normas</a:t>
          </a:r>
          <a:r>
            <a:rPr lang="en-US" dirty="0"/>
            <a:t> del IRPF </a:t>
          </a:r>
        </a:p>
      </dgm:t>
    </dgm:pt>
    <dgm:pt modelId="{3C3A389D-AA8D-4BD8-A47F-ACA1D9A15D70}" type="parTrans" cxnId="{F259ED8E-32C4-4132-83FB-CAB1B14B6224}">
      <dgm:prSet/>
      <dgm:spPr/>
      <dgm:t>
        <a:bodyPr/>
        <a:lstStyle/>
        <a:p>
          <a:endParaRPr lang="en-US"/>
        </a:p>
      </dgm:t>
    </dgm:pt>
    <dgm:pt modelId="{CB221CCF-5DAC-461F-87D4-99B9CE8CB5CF}" type="sibTrans" cxnId="{F259ED8E-32C4-4132-83FB-CAB1B14B6224}">
      <dgm:prSet/>
      <dgm:spPr/>
      <dgm:t>
        <a:bodyPr/>
        <a:lstStyle/>
        <a:p>
          <a:endParaRPr lang="en-US"/>
        </a:p>
      </dgm:t>
    </dgm:pt>
    <dgm:pt modelId="{D0F18319-67D0-43C4-B1A1-F2B96C8C6F9D}">
      <dgm:prSet/>
      <dgm:spPr/>
      <dgm:t>
        <a:bodyPr/>
        <a:lstStyle/>
        <a:p>
          <a:pPr>
            <a:buNone/>
          </a:pPr>
          <a:r>
            <a:rPr lang="en-US" dirty="0"/>
            <a:t>- </a:t>
          </a:r>
          <a:r>
            <a:rPr lang="en-US" dirty="0" err="1"/>
            <a:t>Sumarle</a:t>
          </a:r>
          <a:r>
            <a:rPr lang="en-US" dirty="0"/>
            <a:t> la </a:t>
          </a:r>
          <a:r>
            <a:rPr lang="en-US" dirty="0" err="1"/>
            <a:t>cuota</a:t>
          </a:r>
          <a:r>
            <a:rPr lang="en-US" dirty="0"/>
            <a:t> de </a:t>
          </a:r>
          <a:r>
            <a:rPr lang="en-US" dirty="0" err="1"/>
            <a:t>autónomos</a:t>
          </a:r>
          <a:r>
            <a:rPr lang="en-US" dirty="0"/>
            <a:t> y </a:t>
          </a:r>
          <a:r>
            <a:rPr lang="en-US" dirty="0" err="1"/>
            <a:t>restarle</a:t>
          </a:r>
          <a:r>
            <a:rPr lang="en-US" dirty="0"/>
            <a:t> un 7%</a:t>
          </a:r>
        </a:p>
      </dgm:t>
    </dgm:pt>
    <dgm:pt modelId="{A713507D-CDBB-4B4C-A050-E80B786C3F77}" type="parTrans" cxnId="{F65EA612-1D32-4CAC-89DB-CA36CC1DC10C}">
      <dgm:prSet/>
      <dgm:spPr/>
      <dgm:t>
        <a:bodyPr/>
        <a:lstStyle/>
        <a:p>
          <a:endParaRPr lang="en-US"/>
        </a:p>
      </dgm:t>
    </dgm:pt>
    <dgm:pt modelId="{7362D26E-A953-48F5-84CC-7E040512E9C4}" type="sibTrans" cxnId="{F65EA612-1D32-4CAC-89DB-CA36CC1DC10C}">
      <dgm:prSet/>
      <dgm:spPr/>
      <dgm:t>
        <a:bodyPr/>
        <a:lstStyle/>
        <a:p>
          <a:endParaRPr lang="en-US"/>
        </a:p>
      </dgm:t>
    </dgm:pt>
    <dgm:pt modelId="{8940D844-2605-4E8B-8D4A-63327368928C}">
      <dgm:prSet/>
      <dgm:spPr/>
      <dgm:t>
        <a:bodyPr/>
        <a:lstStyle/>
        <a:p>
          <a:endParaRPr lang="en-US" i="1" dirty="0"/>
        </a:p>
      </dgm:t>
    </dgm:pt>
    <dgm:pt modelId="{D9543FDC-83F8-4B62-834E-D11B93F36081}" type="parTrans" cxnId="{52BA6512-1336-4554-A468-7030F8930FDD}">
      <dgm:prSet/>
      <dgm:spPr/>
      <dgm:t>
        <a:bodyPr/>
        <a:lstStyle/>
        <a:p>
          <a:endParaRPr lang="es-ES"/>
        </a:p>
      </dgm:t>
    </dgm:pt>
    <dgm:pt modelId="{439AE4A8-9A97-410F-ADDA-8728EC4E368B}" type="sibTrans" cxnId="{52BA6512-1336-4554-A468-7030F8930FDD}">
      <dgm:prSet/>
      <dgm:spPr/>
      <dgm:t>
        <a:bodyPr/>
        <a:lstStyle/>
        <a:p>
          <a:endParaRPr lang="es-ES"/>
        </a:p>
      </dgm:t>
    </dgm:pt>
    <dgm:pt modelId="{AA1D54E8-0759-4F32-9A78-092581AF7663}">
      <dgm:prSet/>
      <dgm:spPr/>
      <dgm:t>
        <a:bodyPr/>
        <a:lstStyle/>
        <a:p>
          <a:endParaRPr lang="en-US" dirty="0"/>
        </a:p>
      </dgm:t>
    </dgm:pt>
    <dgm:pt modelId="{E8D9C55C-938C-4F7D-984B-1261EFBD0F9B}" type="parTrans" cxnId="{2B3129C4-F46E-43D5-B2DE-B3A03B5FAA5B}">
      <dgm:prSet/>
      <dgm:spPr/>
      <dgm:t>
        <a:bodyPr/>
        <a:lstStyle/>
        <a:p>
          <a:endParaRPr lang="es-ES"/>
        </a:p>
      </dgm:t>
    </dgm:pt>
    <dgm:pt modelId="{2DE4D667-52A9-4BCC-853E-E043430F0660}" type="sibTrans" cxnId="{2B3129C4-F46E-43D5-B2DE-B3A03B5FAA5B}">
      <dgm:prSet/>
      <dgm:spPr/>
      <dgm:t>
        <a:bodyPr/>
        <a:lstStyle/>
        <a:p>
          <a:endParaRPr lang="es-ES"/>
        </a:p>
      </dgm:t>
    </dgm:pt>
    <dgm:pt modelId="{E7231BF8-6EF2-44AC-8B66-AFE63FDB2046}" type="pres">
      <dgm:prSet presAssocID="{77154E31-8ED7-4153-97B8-FE5898881174}" presName="linear" presStyleCnt="0">
        <dgm:presLayoutVars>
          <dgm:animLvl val="lvl"/>
          <dgm:resizeHandles val="exact"/>
        </dgm:presLayoutVars>
      </dgm:prSet>
      <dgm:spPr/>
    </dgm:pt>
    <dgm:pt modelId="{CCA0ED1B-C353-4DC3-B2C2-2C406A8B4DE6}" type="pres">
      <dgm:prSet presAssocID="{97006579-C5FE-4E1E-84A9-F9AB20E00966}" presName="parentText" presStyleLbl="node1" presStyleIdx="0" presStyleCnt="2">
        <dgm:presLayoutVars>
          <dgm:chMax val="0"/>
          <dgm:bulletEnabled val="1"/>
        </dgm:presLayoutVars>
      </dgm:prSet>
      <dgm:spPr/>
    </dgm:pt>
    <dgm:pt modelId="{D82C57A6-A3CA-4A72-BA2F-865D2C6812ED}" type="pres">
      <dgm:prSet presAssocID="{922684BB-1D4E-4509-A64F-552541735AB9}" presName="spacer" presStyleCnt="0"/>
      <dgm:spPr/>
    </dgm:pt>
    <dgm:pt modelId="{1031820D-559C-4440-A8FA-AB785A10C2F0}" type="pres">
      <dgm:prSet presAssocID="{A28B0380-F666-430F-8CF3-CE5D0FC4CCC2}" presName="parentText" presStyleLbl="node1" presStyleIdx="1" presStyleCnt="2">
        <dgm:presLayoutVars>
          <dgm:chMax val="0"/>
          <dgm:bulletEnabled val="1"/>
        </dgm:presLayoutVars>
      </dgm:prSet>
      <dgm:spPr/>
    </dgm:pt>
    <dgm:pt modelId="{5A64B66B-B5F9-40FD-9D72-919EC8348043}" type="pres">
      <dgm:prSet presAssocID="{A28B0380-F666-430F-8CF3-CE5D0FC4CCC2}" presName="childText" presStyleLbl="revTx" presStyleIdx="0" presStyleCnt="1">
        <dgm:presLayoutVars>
          <dgm:bulletEnabled val="1"/>
        </dgm:presLayoutVars>
      </dgm:prSet>
      <dgm:spPr/>
    </dgm:pt>
  </dgm:ptLst>
  <dgm:cxnLst>
    <dgm:cxn modelId="{CDAF9D00-B5BD-4633-A3A0-01378CCCD1B2}" type="presOf" srcId="{8940D844-2605-4E8B-8D4A-63327368928C}" destId="{5A64B66B-B5F9-40FD-9D72-919EC8348043}" srcOrd="0" destOrd="1" presId="urn:microsoft.com/office/officeart/2005/8/layout/vList2"/>
    <dgm:cxn modelId="{6AD2F00C-4C65-4215-A173-7F54B542E31A}" type="presOf" srcId="{D0F18319-67D0-43C4-B1A1-F2B96C8C6F9D}" destId="{5A64B66B-B5F9-40FD-9D72-919EC8348043}" srcOrd="0" destOrd="7" presId="urn:microsoft.com/office/officeart/2005/8/layout/vList2"/>
    <dgm:cxn modelId="{52BA6512-1336-4554-A468-7030F8930FDD}" srcId="{A28B0380-F666-430F-8CF3-CE5D0FC4CCC2}" destId="{8940D844-2605-4E8B-8D4A-63327368928C}" srcOrd="1" destOrd="0" parTransId="{D9543FDC-83F8-4B62-834E-D11B93F36081}" sibTransId="{439AE4A8-9A97-410F-ADDA-8728EC4E368B}"/>
    <dgm:cxn modelId="{F65EA612-1D32-4CAC-89DB-CA36CC1DC10C}" srcId="{5FDF2E3A-915D-4859-83F3-D9A0D87841B8}" destId="{D0F18319-67D0-43C4-B1A1-F2B96C8C6F9D}" srcOrd="1" destOrd="0" parTransId="{A713507D-CDBB-4B4C-A050-E80B786C3F77}" sibTransId="{7362D26E-A953-48F5-84CC-7E040512E9C4}"/>
    <dgm:cxn modelId="{0D436722-171D-436C-8D4D-9C4D3DAE9E1C}" type="presOf" srcId="{5FDF2E3A-915D-4859-83F3-D9A0D87841B8}" destId="{5A64B66B-B5F9-40FD-9D72-919EC8348043}" srcOrd="0" destOrd="5" presId="urn:microsoft.com/office/officeart/2005/8/layout/vList2"/>
    <dgm:cxn modelId="{95ECA72B-553C-4DC3-BF61-CAB7565B0EEE}" type="presOf" srcId="{AA1D54E8-0759-4F32-9A78-092581AF7663}" destId="{5A64B66B-B5F9-40FD-9D72-919EC8348043}" srcOrd="0" destOrd="4" presId="urn:microsoft.com/office/officeart/2005/8/layout/vList2"/>
    <dgm:cxn modelId="{1C27CA40-EA85-43EB-B6F7-2F0F11B50330}" srcId="{A28B0380-F666-430F-8CF3-CE5D0FC4CCC2}" destId="{5FDF2E3A-915D-4859-83F3-D9A0D87841B8}" srcOrd="2" destOrd="0" parTransId="{1E001752-9EC5-48D9-B0E4-F81B55404A59}" sibTransId="{61583DB3-2345-4010-B338-BB8A7AF4DE6D}"/>
    <dgm:cxn modelId="{81700458-67E4-476D-BCCF-913D15E7004A}" type="presOf" srcId="{A28B0380-F666-430F-8CF3-CE5D0FC4CCC2}" destId="{1031820D-559C-4440-A8FA-AB785A10C2F0}" srcOrd="0" destOrd="0" presId="urn:microsoft.com/office/officeart/2005/8/layout/vList2"/>
    <dgm:cxn modelId="{0A46307F-4D72-4DF2-8583-4474E7EE424A}" type="presOf" srcId="{99BCC2C0-FFC6-4393-B543-015AAE6262E0}" destId="{5A64B66B-B5F9-40FD-9D72-919EC8348043}" srcOrd="0" destOrd="6" presId="urn:microsoft.com/office/officeart/2005/8/layout/vList2"/>
    <dgm:cxn modelId="{DE7BFE89-D399-4F85-8724-BE486C936B7A}" type="presOf" srcId="{191BF61D-F9E3-4DDC-92D3-5ED7D9ED26A3}" destId="{5A64B66B-B5F9-40FD-9D72-919EC8348043}" srcOrd="0" destOrd="0" presId="urn:microsoft.com/office/officeart/2005/8/layout/vList2"/>
    <dgm:cxn modelId="{8FAA838E-DF68-4F46-B045-8D36E50CA9F5}" srcId="{A28B0380-F666-430F-8CF3-CE5D0FC4CCC2}" destId="{191BF61D-F9E3-4DDC-92D3-5ED7D9ED26A3}" srcOrd="0" destOrd="0" parTransId="{9171A1FC-FD6C-41DF-95D9-F285F646D81C}" sibTransId="{36C44AC8-1EE4-4BD0-9BB4-7EB0E8F231A8}"/>
    <dgm:cxn modelId="{F259ED8E-32C4-4132-83FB-CAB1B14B6224}" srcId="{5FDF2E3A-915D-4859-83F3-D9A0D87841B8}" destId="{99BCC2C0-FFC6-4393-B543-015AAE6262E0}" srcOrd="0" destOrd="0" parTransId="{3C3A389D-AA8D-4BD8-A47F-ACA1D9A15D70}" sibTransId="{CB221CCF-5DAC-461F-87D4-99B9CE8CB5CF}"/>
    <dgm:cxn modelId="{35426D92-9DCE-4677-80E2-68C5F0B30473}" srcId="{8940D844-2605-4E8B-8D4A-63327368928C}" destId="{BBBE920D-45E5-4A50-8F78-45F98D867CBF}" srcOrd="0" destOrd="0" parTransId="{EF88F3DE-64AC-4349-98DB-C4D59DAE6033}" sibTransId="{9AD0F55B-601B-4A98-B9A3-752432D456C7}"/>
    <dgm:cxn modelId="{C88DDD99-B823-436B-8216-EFEEBC94C0C3}" srcId="{77154E31-8ED7-4153-97B8-FE5898881174}" destId="{A28B0380-F666-430F-8CF3-CE5D0FC4CCC2}" srcOrd="1" destOrd="0" parTransId="{EE50605E-EC3A-469C-9C55-D839518B1A79}" sibTransId="{AC9CF848-ED6C-449D-A516-6DBA32C5091B}"/>
    <dgm:cxn modelId="{F4F87FAC-A727-4A7A-838C-0A0825B50886}" srcId="{77154E31-8ED7-4153-97B8-FE5898881174}" destId="{97006579-C5FE-4E1E-84A9-F9AB20E00966}" srcOrd="0" destOrd="0" parTransId="{17AC74DC-3EC4-43EC-BDD1-C62189C57C44}" sibTransId="{922684BB-1D4E-4509-A64F-552541735AB9}"/>
    <dgm:cxn modelId="{2B3129C4-F46E-43D5-B2DE-B3A03B5FAA5B}" srcId="{BBBE920D-45E5-4A50-8F78-45F98D867CBF}" destId="{AA1D54E8-0759-4F32-9A78-092581AF7663}" srcOrd="1" destOrd="0" parTransId="{E8D9C55C-938C-4F7D-984B-1261EFBD0F9B}" sibTransId="{2DE4D667-52A9-4BCC-853E-E043430F0660}"/>
    <dgm:cxn modelId="{1E9090C5-06D7-45D8-BCD5-DE4E27B5420D}" srcId="{BBBE920D-45E5-4A50-8F78-45F98D867CBF}" destId="{E577C792-CE52-4E90-808E-A64A0DF8ED2D}" srcOrd="0" destOrd="0" parTransId="{969753EA-A79D-4229-9BA4-FF4A3B901B6B}" sibTransId="{40F4D7B8-3FD2-4593-8BCC-91F2317A6FD9}"/>
    <dgm:cxn modelId="{179AEDCA-0A03-4F49-AFA8-DA31A7241BB0}" type="presOf" srcId="{97006579-C5FE-4E1E-84A9-F9AB20E00966}" destId="{CCA0ED1B-C353-4DC3-B2C2-2C406A8B4DE6}" srcOrd="0" destOrd="0" presId="urn:microsoft.com/office/officeart/2005/8/layout/vList2"/>
    <dgm:cxn modelId="{54E460CC-9C91-4609-BCBB-021616E1B074}" type="presOf" srcId="{E577C792-CE52-4E90-808E-A64A0DF8ED2D}" destId="{5A64B66B-B5F9-40FD-9D72-919EC8348043}" srcOrd="0" destOrd="3" presId="urn:microsoft.com/office/officeart/2005/8/layout/vList2"/>
    <dgm:cxn modelId="{1A454EE4-EA69-4B5B-9CF0-7F2E65AE6398}" type="presOf" srcId="{BBBE920D-45E5-4A50-8F78-45F98D867CBF}" destId="{5A64B66B-B5F9-40FD-9D72-919EC8348043}" srcOrd="0" destOrd="2" presId="urn:microsoft.com/office/officeart/2005/8/layout/vList2"/>
    <dgm:cxn modelId="{0AE507F1-65B0-45FF-90FF-8D4D6CDD87EB}" type="presOf" srcId="{77154E31-8ED7-4153-97B8-FE5898881174}" destId="{E7231BF8-6EF2-44AC-8B66-AFE63FDB2046}" srcOrd="0" destOrd="0" presId="urn:microsoft.com/office/officeart/2005/8/layout/vList2"/>
    <dgm:cxn modelId="{80056AC8-49DC-4AF3-AA1E-693E0265350F}" type="presParOf" srcId="{E7231BF8-6EF2-44AC-8B66-AFE63FDB2046}" destId="{CCA0ED1B-C353-4DC3-B2C2-2C406A8B4DE6}" srcOrd="0" destOrd="0" presId="urn:microsoft.com/office/officeart/2005/8/layout/vList2"/>
    <dgm:cxn modelId="{B8864D48-9973-4536-A96B-361CD2B89C21}" type="presParOf" srcId="{E7231BF8-6EF2-44AC-8B66-AFE63FDB2046}" destId="{D82C57A6-A3CA-4A72-BA2F-865D2C6812ED}" srcOrd="1" destOrd="0" presId="urn:microsoft.com/office/officeart/2005/8/layout/vList2"/>
    <dgm:cxn modelId="{B92F391D-A725-406C-BBC7-87927037E053}" type="presParOf" srcId="{E7231BF8-6EF2-44AC-8B66-AFE63FDB2046}" destId="{1031820D-559C-4440-A8FA-AB785A10C2F0}" srcOrd="2" destOrd="0" presId="urn:microsoft.com/office/officeart/2005/8/layout/vList2"/>
    <dgm:cxn modelId="{B3565788-5A5E-4E61-AD34-9416710A3DE2}" type="presParOf" srcId="{E7231BF8-6EF2-44AC-8B66-AFE63FDB2046}" destId="{5A64B66B-B5F9-40FD-9D72-919EC83480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ED1B-C353-4DC3-B2C2-2C406A8B4DE6}">
      <dsp:nvSpPr>
        <dsp:cNvPr id="0" name=""/>
        <dsp:cNvSpPr/>
      </dsp:nvSpPr>
      <dsp:spPr>
        <a:xfrm>
          <a:off x="0" y="11059"/>
          <a:ext cx="10911227" cy="795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El nuevo </a:t>
          </a:r>
          <a:r>
            <a:rPr lang="en-US" sz="2000" kern="1200" dirty="0" err="1"/>
            <a:t>sistema</a:t>
          </a:r>
          <a:r>
            <a:rPr lang="en-US" sz="2000" kern="1200" dirty="0"/>
            <a:t> de </a:t>
          </a:r>
          <a:r>
            <a:rPr lang="en-US" sz="2000" kern="1200" dirty="0" err="1"/>
            <a:t>cotización</a:t>
          </a:r>
          <a:r>
            <a:rPr lang="en-US" sz="2000" kern="1200" dirty="0"/>
            <a:t> para </a:t>
          </a:r>
          <a:r>
            <a:rPr lang="en-US" sz="2000" kern="1200" dirty="0" err="1"/>
            <a:t>autónomos</a:t>
          </a:r>
          <a:r>
            <a:rPr lang="en-US" sz="2000" kern="1200" dirty="0"/>
            <a:t> </a:t>
          </a:r>
          <a:r>
            <a:rPr lang="en-US" sz="2000" kern="1200" dirty="0" err="1"/>
            <a:t>entra</a:t>
          </a:r>
          <a:r>
            <a:rPr lang="en-US" sz="2000" kern="1200" dirty="0"/>
            <a:t> </a:t>
          </a:r>
          <a:r>
            <a:rPr lang="en-US" sz="2000" kern="1200" dirty="0" err="1"/>
            <a:t>en</a:t>
          </a:r>
          <a:r>
            <a:rPr lang="en-US" sz="2000" kern="1200" dirty="0"/>
            <a:t> vigor </a:t>
          </a:r>
          <a:r>
            <a:rPr lang="en-US" sz="2000" kern="1200" dirty="0" err="1"/>
            <a:t>el</a:t>
          </a:r>
          <a:r>
            <a:rPr lang="en-US" sz="2000" kern="1200" dirty="0"/>
            <a:t> 1 de </a:t>
          </a:r>
          <a:r>
            <a:rPr lang="en-US" sz="2000" kern="1200" dirty="0" err="1"/>
            <a:t>enero</a:t>
          </a:r>
          <a:r>
            <a:rPr lang="en-US" sz="2000" kern="1200" dirty="0"/>
            <a:t> de 2023. Este nuevo </a:t>
          </a:r>
          <a:r>
            <a:rPr lang="en-US" sz="2000" kern="1200" dirty="0" err="1"/>
            <a:t>sistema</a:t>
          </a:r>
          <a:r>
            <a:rPr lang="en-US" sz="2000" kern="1200" dirty="0"/>
            <a:t> es </a:t>
          </a:r>
          <a:r>
            <a:rPr lang="en-US" sz="2000" kern="1200" dirty="0" err="1"/>
            <a:t>muy</a:t>
          </a:r>
          <a:r>
            <a:rPr lang="en-US" sz="2000" kern="1200" dirty="0"/>
            <a:t> </a:t>
          </a:r>
          <a:r>
            <a:rPr lang="en-US" sz="2000" kern="1200" dirty="0" err="1"/>
            <a:t>distinto</a:t>
          </a:r>
          <a:r>
            <a:rPr lang="en-US" sz="2000" kern="1200" dirty="0"/>
            <a:t> al actual y </a:t>
          </a:r>
          <a:r>
            <a:rPr lang="en-US" sz="2000" kern="1200" dirty="0" err="1"/>
            <a:t>por</a:t>
          </a:r>
          <a:r>
            <a:rPr lang="en-US" sz="2000" kern="1200" dirty="0"/>
            <a:t> </a:t>
          </a:r>
          <a:r>
            <a:rPr lang="en-US" sz="2000" kern="1200" dirty="0" err="1"/>
            <a:t>ello</a:t>
          </a:r>
          <a:r>
            <a:rPr lang="en-US" sz="2000" kern="1200" dirty="0"/>
            <a:t> </a:t>
          </a:r>
          <a:r>
            <a:rPr lang="en-US" sz="2000" kern="1200" dirty="0" err="1"/>
            <a:t>nos</a:t>
          </a:r>
          <a:r>
            <a:rPr lang="en-US" sz="2000" kern="1200" dirty="0"/>
            <a:t> </a:t>
          </a:r>
          <a:r>
            <a:rPr lang="en-US" sz="2000" kern="1200" dirty="0" err="1"/>
            <a:t>vamos</a:t>
          </a:r>
          <a:r>
            <a:rPr lang="en-US" sz="2000" kern="1200" dirty="0"/>
            <a:t> a </a:t>
          </a:r>
          <a:r>
            <a:rPr lang="en-US" sz="2000" kern="1200" dirty="0" err="1"/>
            <a:t>centrar</a:t>
          </a:r>
          <a:r>
            <a:rPr lang="en-US" sz="2000" kern="1200" dirty="0"/>
            <a:t> </a:t>
          </a:r>
          <a:r>
            <a:rPr lang="en-US" sz="2000" kern="1200" dirty="0" err="1"/>
            <a:t>en</a:t>
          </a:r>
          <a:r>
            <a:rPr lang="en-US" sz="2000" kern="1200" dirty="0"/>
            <a:t> </a:t>
          </a:r>
          <a:r>
            <a:rPr lang="en-US" sz="2000" kern="1200" dirty="0" err="1"/>
            <a:t>los</a:t>
          </a:r>
          <a:r>
            <a:rPr lang="en-US" sz="2000" kern="1200" dirty="0"/>
            <a:t> </a:t>
          </a:r>
          <a:r>
            <a:rPr lang="en-US" sz="2000" kern="1200" dirty="0" err="1"/>
            <a:t>principales</a:t>
          </a:r>
          <a:r>
            <a:rPr lang="en-US" sz="2000" kern="1200" dirty="0"/>
            <a:t> </a:t>
          </a:r>
          <a:r>
            <a:rPr lang="en-US" sz="2000" kern="1200" dirty="0" err="1"/>
            <a:t>cambios</a:t>
          </a:r>
          <a:r>
            <a:rPr lang="en-US" sz="2000" kern="1200" dirty="0"/>
            <a:t>. </a:t>
          </a:r>
        </a:p>
      </dsp:txBody>
      <dsp:txXfrm>
        <a:off x="38838" y="49897"/>
        <a:ext cx="10833551" cy="717924"/>
      </dsp:txXfrm>
    </dsp:sp>
    <dsp:sp modelId="{1031820D-559C-4440-A8FA-AB785A10C2F0}">
      <dsp:nvSpPr>
        <dsp:cNvPr id="0" name=""/>
        <dsp:cNvSpPr/>
      </dsp:nvSpPr>
      <dsp:spPr>
        <a:xfrm>
          <a:off x="0" y="864259"/>
          <a:ext cx="10911227" cy="795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--&gt; Con </a:t>
          </a:r>
          <a:r>
            <a:rPr lang="en-US" sz="2000" kern="1200" dirty="0" err="1"/>
            <a:t>respecto</a:t>
          </a:r>
          <a:r>
            <a:rPr lang="en-US" sz="2000" kern="1200" dirty="0"/>
            <a:t> a la base de </a:t>
          </a:r>
          <a:r>
            <a:rPr lang="en-US" sz="2000" kern="1200" dirty="0" err="1"/>
            <a:t>cotización</a:t>
          </a:r>
          <a:r>
            <a:rPr lang="en-US" sz="2000" kern="1200" dirty="0"/>
            <a:t>, </a:t>
          </a:r>
          <a:r>
            <a:rPr lang="en-US" sz="2000" kern="1200" dirty="0" err="1"/>
            <a:t>el</a:t>
          </a:r>
          <a:r>
            <a:rPr lang="en-US" sz="2000" kern="1200" dirty="0"/>
            <a:t> RD-L 13/2022 ha </a:t>
          </a:r>
          <a:r>
            <a:rPr lang="en-US" sz="2000" kern="1200" dirty="0" err="1"/>
            <a:t>aprobado</a:t>
          </a:r>
          <a:r>
            <a:rPr lang="en-US" sz="2000" kern="1200" dirty="0"/>
            <a:t> </a:t>
          </a:r>
          <a:r>
            <a:rPr lang="en-US" sz="2000" kern="1200" dirty="0" err="1"/>
            <a:t>unas</a:t>
          </a:r>
          <a:r>
            <a:rPr lang="en-US" sz="2000" kern="1200" dirty="0"/>
            <a:t> </a:t>
          </a:r>
          <a:r>
            <a:rPr lang="en-US" sz="2000" kern="1200" dirty="0" err="1"/>
            <a:t>tablas</a:t>
          </a:r>
          <a:r>
            <a:rPr lang="en-US" sz="2000" kern="1200" dirty="0"/>
            <a:t> de </a:t>
          </a:r>
          <a:r>
            <a:rPr lang="en-US" sz="2000" kern="1200" dirty="0" err="1"/>
            <a:t>rendimientos</a:t>
          </a:r>
          <a:r>
            <a:rPr lang="en-US" sz="2000" kern="1200" dirty="0"/>
            <a:t> </a:t>
          </a:r>
          <a:r>
            <a:rPr lang="en-US" sz="2000" kern="1200" dirty="0" err="1"/>
            <a:t>en</a:t>
          </a:r>
          <a:r>
            <a:rPr lang="en-US" sz="2000" kern="1200" dirty="0"/>
            <a:t> </a:t>
          </a:r>
          <a:r>
            <a:rPr lang="en-US" sz="2000" kern="1200" dirty="0" err="1"/>
            <a:t>función</a:t>
          </a:r>
          <a:r>
            <a:rPr lang="en-US" sz="2000" kern="1200" dirty="0"/>
            <a:t> de </a:t>
          </a:r>
          <a:r>
            <a:rPr lang="en-US" sz="2000" kern="1200" dirty="0" err="1"/>
            <a:t>los</a:t>
          </a:r>
          <a:r>
            <a:rPr lang="en-US" sz="2000" kern="1200" dirty="0"/>
            <a:t> </a:t>
          </a:r>
          <a:r>
            <a:rPr lang="en-US" sz="2000" kern="1200" dirty="0" err="1"/>
            <a:t>cuales</a:t>
          </a:r>
          <a:r>
            <a:rPr lang="en-US" sz="2000" kern="1200" dirty="0"/>
            <a:t> </a:t>
          </a:r>
          <a:r>
            <a:rPr lang="en-US" sz="2000" kern="1200" dirty="0" err="1"/>
            <a:t>el</a:t>
          </a:r>
          <a:r>
            <a:rPr lang="en-US" sz="2000" kern="1200" dirty="0"/>
            <a:t> </a:t>
          </a:r>
          <a:r>
            <a:rPr lang="en-US" sz="2000" kern="1200" dirty="0" err="1"/>
            <a:t>autónomo</a:t>
          </a:r>
          <a:r>
            <a:rPr lang="en-US" sz="2000" kern="1200" dirty="0"/>
            <a:t> </a:t>
          </a:r>
          <a:r>
            <a:rPr lang="en-US" sz="2000" kern="1200" dirty="0" err="1"/>
            <a:t>elegirá</a:t>
          </a:r>
          <a:r>
            <a:rPr lang="en-US" sz="2000" kern="1200" dirty="0"/>
            <a:t> </a:t>
          </a:r>
          <a:r>
            <a:rPr lang="en-US" sz="2000" kern="1200" dirty="0" err="1"/>
            <a:t>su</a:t>
          </a:r>
          <a:r>
            <a:rPr lang="en-US" sz="2000" kern="1200" dirty="0"/>
            <a:t> base de </a:t>
          </a:r>
          <a:r>
            <a:rPr lang="en-US" sz="2000" kern="1200" dirty="0" err="1"/>
            <a:t>cotización</a:t>
          </a:r>
          <a:r>
            <a:rPr lang="en-US" sz="2000" kern="1200" dirty="0"/>
            <a:t>. </a:t>
          </a:r>
        </a:p>
      </dsp:txBody>
      <dsp:txXfrm>
        <a:off x="38838" y="903097"/>
        <a:ext cx="10833551" cy="717924"/>
      </dsp:txXfrm>
    </dsp:sp>
    <dsp:sp modelId="{5A64B66B-B5F9-40FD-9D72-919EC8348043}">
      <dsp:nvSpPr>
        <dsp:cNvPr id="0" name=""/>
        <dsp:cNvSpPr/>
      </dsp:nvSpPr>
      <dsp:spPr>
        <a:xfrm>
          <a:off x="0" y="1659859"/>
          <a:ext cx="10911227"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43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En</a:t>
          </a:r>
          <a:r>
            <a:rPr lang="en-US" sz="1600" kern="1200" dirty="0"/>
            <a:t> </a:t>
          </a:r>
          <a:r>
            <a:rPr lang="en-US" sz="1600" kern="1200" dirty="0" err="1"/>
            <a:t>este</a:t>
          </a:r>
          <a:r>
            <a:rPr lang="en-US" sz="1600" kern="1200" dirty="0"/>
            <a:t> punto </a:t>
          </a:r>
          <a:r>
            <a:rPr lang="en-US" sz="1600" kern="1200" dirty="0" err="1"/>
            <a:t>nos</a:t>
          </a:r>
          <a:r>
            <a:rPr lang="en-US" sz="1600" kern="1200" dirty="0"/>
            <a:t> </a:t>
          </a:r>
          <a:r>
            <a:rPr lang="en-US" sz="1600" kern="1200" dirty="0" err="1"/>
            <a:t>encontramos</a:t>
          </a:r>
          <a:r>
            <a:rPr lang="en-US" sz="1600" kern="1200" dirty="0"/>
            <a:t> con la </a:t>
          </a:r>
          <a:r>
            <a:rPr lang="en-US" sz="1600" kern="1200" dirty="0" err="1"/>
            <a:t>primera</a:t>
          </a:r>
          <a:r>
            <a:rPr lang="en-US" sz="1600" kern="1200" dirty="0"/>
            <a:t> </a:t>
          </a:r>
          <a:r>
            <a:rPr lang="en-US" sz="1600" kern="1200" dirty="0" err="1"/>
            <a:t>dificultad</a:t>
          </a:r>
          <a:r>
            <a:rPr lang="en-US" sz="1600" kern="1200" dirty="0"/>
            <a:t> para </a:t>
          </a:r>
          <a:r>
            <a:rPr lang="en-US" sz="1600" kern="1200" dirty="0" err="1"/>
            <a:t>entender</a:t>
          </a:r>
          <a:r>
            <a:rPr lang="en-US" sz="1600" kern="1200" dirty="0"/>
            <a:t> </a:t>
          </a:r>
          <a:r>
            <a:rPr lang="en-US" sz="1600" kern="1200" dirty="0" err="1"/>
            <a:t>el</a:t>
          </a:r>
          <a:r>
            <a:rPr lang="en-US" sz="1600" kern="1200" dirty="0"/>
            <a:t> </a:t>
          </a:r>
          <a:r>
            <a:rPr lang="en-US" sz="1600" kern="1200" dirty="0" err="1"/>
            <a:t>sistema</a:t>
          </a:r>
          <a:r>
            <a:rPr lang="en-US" sz="1600" kern="1200" dirty="0"/>
            <a:t>, ¿</a:t>
          </a:r>
          <a:r>
            <a:rPr lang="en-US" sz="1600" kern="1200" dirty="0" err="1"/>
            <a:t>Qué</a:t>
          </a:r>
          <a:r>
            <a:rPr lang="en-US" sz="1600" kern="1200" dirty="0"/>
            <a:t> </a:t>
          </a:r>
          <a:r>
            <a:rPr lang="en-US" sz="1600" kern="1200" dirty="0" err="1"/>
            <a:t>rendimientos</a:t>
          </a:r>
          <a:r>
            <a:rPr lang="en-US" sz="1600" kern="1200" dirty="0"/>
            <a:t> de la </a:t>
          </a:r>
          <a:r>
            <a:rPr lang="en-US" sz="1600" kern="1200" dirty="0" err="1"/>
            <a:t>actividad</a:t>
          </a:r>
          <a:r>
            <a:rPr lang="en-US" sz="1600" kern="1200" dirty="0"/>
            <a:t> del </a:t>
          </a:r>
          <a:r>
            <a:rPr lang="en-US" sz="1600" kern="1200" dirty="0" err="1"/>
            <a:t>autónomo</a:t>
          </a:r>
          <a:r>
            <a:rPr lang="en-US" sz="1600" kern="1200" dirty="0"/>
            <a:t> se </a:t>
          </a:r>
          <a:r>
            <a:rPr lang="en-US" sz="1600" i="1" kern="1200" dirty="0" err="1"/>
            <a:t>tienen</a:t>
          </a:r>
          <a:r>
            <a:rPr lang="en-US" sz="1600" i="1" kern="1200" dirty="0"/>
            <a:t> </a:t>
          </a:r>
          <a:r>
            <a:rPr lang="en-US" sz="1600" i="1" kern="1200" dirty="0" err="1"/>
            <a:t>en</a:t>
          </a:r>
          <a:r>
            <a:rPr lang="en-US" sz="1600" i="1" kern="1200" dirty="0"/>
            <a:t> </a:t>
          </a:r>
          <a:r>
            <a:rPr lang="en-US" sz="1600" i="1" kern="1200" dirty="0" err="1"/>
            <a:t>cuenta</a:t>
          </a:r>
          <a:r>
            <a:rPr lang="en-US" sz="1600" i="1" kern="1200" dirty="0"/>
            <a:t> para saber </a:t>
          </a:r>
          <a:r>
            <a:rPr lang="en-US" sz="1600" i="1" kern="1200" dirty="0" err="1"/>
            <a:t>en</a:t>
          </a:r>
          <a:r>
            <a:rPr lang="en-US" sz="1600" i="1" kern="1200" dirty="0"/>
            <a:t> que </a:t>
          </a:r>
          <a:r>
            <a:rPr lang="en-US" sz="1600" i="1" kern="1200" dirty="0" err="1"/>
            <a:t>tramo</a:t>
          </a:r>
          <a:r>
            <a:rPr lang="en-US" sz="1600" i="1" kern="1200" dirty="0"/>
            <a:t> </a:t>
          </a:r>
          <a:r>
            <a:rPr lang="en-US" sz="1600" i="1" kern="1200" dirty="0" err="1"/>
            <a:t>nos</a:t>
          </a:r>
          <a:r>
            <a:rPr lang="en-US" sz="1600" i="1" kern="1200" dirty="0"/>
            <a:t> </a:t>
          </a:r>
          <a:r>
            <a:rPr lang="en-US" sz="1600" i="1" kern="1200" dirty="0" err="1"/>
            <a:t>encontramos</a:t>
          </a:r>
          <a:r>
            <a:rPr lang="en-US" sz="1600" i="1" kern="1200" dirty="0"/>
            <a:t>?</a:t>
          </a:r>
        </a:p>
        <a:p>
          <a:pPr marL="171450" lvl="1" indent="-171450" algn="l" defTabSz="711200">
            <a:lnSpc>
              <a:spcPct val="90000"/>
            </a:lnSpc>
            <a:spcBef>
              <a:spcPct val="0"/>
            </a:spcBef>
            <a:spcAft>
              <a:spcPct val="20000"/>
            </a:spcAft>
            <a:buChar char="•"/>
          </a:pPr>
          <a:endParaRPr lang="en-US" sz="1600" i="1" kern="1200" dirty="0"/>
        </a:p>
        <a:p>
          <a:pPr marL="342900" lvl="2" indent="-171450" algn="l" defTabSz="711200">
            <a:lnSpc>
              <a:spcPct val="90000"/>
            </a:lnSpc>
            <a:spcBef>
              <a:spcPct val="0"/>
            </a:spcBef>
            <a:spcAft>
              <a:spcPct val="20000"/>
            </a:spcAft>
            <a:buChar char="•"/>
          </a:pPr>
          <a:r>
            <a:rPr lang="en-US" sz="1600" b="1" i="1" kern="1200" dirty="0" err="1"/>
            <a:t>Autónomo</a:t>
          </a:r>
          <a:r>
            <a:rPr lang="en-US" sz="1600" b="1" i="1" kern="1200" dirty="0"/>
            <a:t> </a:t>
          </a:r>
          <a:r>
            <a:rPr lang="en-US" sz="1600" b="1" kern="1200" dirty="0"/>
            <a:t>persona </a:t>
          </a:r>
          <a:r>
            <a:rPr lang="en-US" sz="1600" b="1" kern="1200" dirty="0" err="1"/>
            <a:t>física</a:t>
          </a:r>
          <a:r>
            <a:rPr lang="en-US" sz="1600" b="1" kern="1200" dirty="0"/>
            <a:t>: </a:t>
          </a:r>
          <a:r>
            <a:rPr lang="en-US" sz="1600" kern="1200" dirty="0"/>
            <a:t>Tiene que </a:t>
          </a:r>
          <a:r>
            <a:rPr lang="en-US" sz="1600" kern="1200" dirty="0" err="1"/>
            <a:t>calcular</a:t>
          </a:r>
          <a:r>
            <a:rPr lang="en-US" sz="1600" kern="1200" dirty="0"/>
            <a:t> </a:t>
          </a:r>
          <a:r>
            <a:rPr lang="en-US" sz="1600" kern="1200" dirty="0" err="1"/>
            <a:t>su</a:t>
          </a:r>
          <a:r>
            <a:rPr lang="en-US" sz="1600" kern="1200" dirty="0"/>
            <a:t> </a:t>
          </a:r>
          <a:r>
            <a:rPr lang="en-US" sz="1600" kern="1200" dirty="0" err="1"/>
            <a:t>rendimiento</a:t>
          </a:r>
          <a:r>
            <a:rPr lang="en-US" sz="1600" kern="1200" dirty="0"/>
            <a:t> computable que se 	</a:t>
          </a:r>
          <a:r>
            <a:rPr lang="en-US" sz="1600" kern="1200" dirty="0" err="1"/>
            <a:t>obtiene</a:t>
          </a:r>
          <a:r>
            <a:rPr lang="en-US" sz="1600" kern="1200" dirty="0"/>
            <a:t> </a:t>
          </a:r>
          <a:r>
            <a:rPr lang="en-US" sz="1600" kern="1200" dirty="0" err="1"/>
            <a:t>teniendo</a:t>
          </a:r>
          <a:r>
            <a:rPr lang="en-US" sz="1600" kern="1200" dirty="0"/>
            <a:t> </a:t>
          </a:r>
          <a:r>
            <a:rPr lang="en-US" sz="1600" kern="1200" dirty="0" err="1"/>
            <a:t>en</a:t>
          </a:r>
          <a:r>
            <a:rPr lang="en-US" sz="1600" kern="1200" dirty="0"/>
            <a:t> </a:t>
          </a:r>
          <a:r>
            <a:rPr lang="en-US" sz="1600" kern="1200" dirty="0" err="1"/>
            <a:t>cuenta</a:t>
          </a:r>
          <a:r>
            <a:rPr lang="en-US" sz="1600" kern="1200" dirty="0"/>
            <a:t> lo </a:t>
          </a:r>
          <a:r>
            <a:rPr lang="en-US" sz="1600" kern="1200" dirty="0" err="1"/>
            <a:t>siguiente</a:t>
          </a:r>
          <a:r>
            <a:rPr lang="en-US" sz="1600" kern="1200" dirty="0"/>
            <a:t>: </a:t>
          </a:r>
        </a:p>
        <a:p>
          <a:pPr marL="514350" lvl="3" indent="-171450" algn="l" defTabSz="711200">
            <a:lnSpc>
              <a:spcPct val="90000"/>
            </a:lnSpc>
            <a:spcBef>
              <a:spcPct val="0"/>
            </a:spcBef>
            <a:spcAft>
              <a:spcPct val="20000"/>
            </a:spcAft>
            <a:buChar char="•"/>
          </a:pPr>
          <a:r>
            <a:rPr lang="en-US" sz="1600" kern="1200" dirty="0" err="1"/>
            <a:t>Autónomos</a:t>
          </a:r>
          <a:r>
            <a:rPr lang="en-US" sz="1600" kern="1200" dirty="0"/>
            <a:t> </a:t>
          </a:r>
          <a:r>
            <a:rPr lang="en-US" sz="1600" kern="1200" dirty="0" err="1"/>
            <a:t>en</a:t>
          </a:r>
          <a:r>
            <a:rPr lang="en-US" sz="1600" kern="1200" dirty="0"/>
            <a:t> </a:t>
          </a:r>
          <a:r>
            <a:rPr lang="en-US" sz="1600" b="1" kern="1200" dirty="0" err="1"/>
            <a:t>estimación</a:t>
          </a:r>
          <a:r>
            <a:rPr lang="en-US" sz="1600" b="1" kern="1200" dirty="0"/>
            <a:t> </a:t>
          </a:r>
          <a:r>
            <a:rPr lang="en-US" sz="1600" b="1" kern="1200" dirty="0" err="1"/>
            <a:t>directa</a:t>
          </a:r>
          <a:r>
            <a:rPr lang="en-US" sz="1600" b="1" kern="1200" dirty="0"/>
            <a:t>: </a:t>
          </a:r>
          <a:endParaRPr lang="en-US" sz="1600" kern="1200" dirty="0"/>
        </a:p>
        <a:p>
          <a:pPr marL="514350" lvl="3"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None/>
          </a:pPr>
          <a:r>
            <a:rPr lang="en-US" sz="1600" kern="1200" dirty="0"/>
            <a:t>   - </a:t>
          </a:r>
          <a:r>
            <a:rPr lang="en-US" sz="1600" kern="1200" dirty="0" err="1"/>
            <a:t>Todos</a:t>
          </a:r>
          <a:r>
            <a:rPr lang="en-US" sz="1600" kern="1200" dirty="0"/>
            <a:t> </a:t>
          </a:r>
          <a:r>
            <a:rPr lang="en-US" sz="1600" kern="1200" dirty="0" err="1"/>
            <a:t>los</a:t>
          </a:r>
          <a:r>
            <a:rPr lang="en-US" sz="1600" kern="1200" dirty="0"/>
            <a:t> </a:t>
          </a:r>
          <a:r>
            <a:rPr lang="en-US" sz="1600" kern="1200" dirty="0" err="1"/>
            <a:t>rendimientos</a:t>
          </a:r>
          <a:r>
            <a:rPr lang="en-US" sz="1600" kern="1200" dirty="0"/>
            <a:t> </a:t>
          </a:r>
          <a:r>
            <a:rPr lang="en-US" sz="1600" kern="1200" dirty="0" err="1"/>
            <a:t>obtenidos</a:t>
          </a:r>
          <a:r>
            <a:rPr lang="en-US" sz="1600" kern="1200" dirty="0"/>
            <a:t> </a:t>
          </a:r>
          <a:r>
            <a:rPr lang="en-US" sz="1600" kern="1200" dirty="0" err="1"/>
            <a:t>por</a:t>
          </a:r>
          <a:r>
            <a:rPr lang="en-US" sz="1600" kern="1200" dirty="0"/>
            <a:t> </a:t>
          </a:r>
          <a:r>
            <a:rPr lang="en-US" sz="1600" kern="1200" dirty="0" err="1"/>
            <a:t>el</a:t>
          </a:r>
          <a:r>
            <a:rPr lang="en-US" sz="1600" kern="1200" dirty="0"/>
            <a:t> </a:t>
          </a:r>
          <a:r>
            <a:rPr lang="en-US" sz="1600" kern="1200" dirty="0" err="1"/>
            <a:t>autónomo</a:t>
          </a:r>
          <a:r>
            <a:rPr lang="en-US" sz="1600" kern="1200" dirty="0"/>
            <a:t> </a:t>
          </a:r>
          <a:r>
            <a:rPr lang="en-US" sz="1600" kern="1200" dirty="0" err="1"/>
            <a:t>por</a:t>
          </a:r>
          <a:r>
            <a:rPr lang="en-US" sz="1600" kern="1200" dirty="0"/>
            <a:t> sus </a:t>
          </a:r>
          <a:r>
            <a:rPr lang="en-US" sz="1600" kern="1200" dirty="0" err="1"/>
            <a:t>actividades</a:t>
          </a:r>
          <a:r>
            <a:rPr lang="en-US" sz="1600" kern="1200" dirty="0"/>
            <a:t> </a:t>
          </a:r>
          <a:r>
            <a:rPr lang="en-US" sz="1600" kern="1200" dirty="0" err="1"/>
            <a:t>profesionales</a:t>
          </a:r>
          <a:r>
            <a:rPr lang="en-US" sz="1600" kern="1200" dirty="0"/>
            <a:t> o </a:t>
          </a:r>
          <a:r>
            <a:rPr lang="en-US" sz="1600" kern="1200" dirty="0" err="1"/>
            <a:t>económicas</a:t>
          </a:r>
          <a:r>
            <a:rPr lang="en-US" sz="1600" kern="1200" dirty="0"/>
            <a:t>, </a:t>
          </a:r>
          <a:r>
            <a:rPr lang="en-US" sz="1600" kern="1200" dirty="0" err="1"/>
            <a:t>en</a:t>
          </a:r>
          <a:r>
            <a:rPr lang="en-US" sz="1600" kern="1200" dirty="0"/>
            <a:t> </a:t>
          </a:r>
          <a:r>
            <a:rPr lang="en-US" sz="1600" kern="1200" dirty="0" err="1"/>
            <a:t>cada</a:t>
          </a:r>
          <a:r>
            <a:rPr lang="en-US" sz="1600" kern="1200" dirty="0"/>
            <a:t> </a:t>
          </a:r>
          <a:r>
            <a:rPr lang="en-US" sz="1600" kern="1200" dirty="0" err="1"/>
            <a:t>año</a:t>
          </a:r>
          <a:r>
            <a:rPr lang="en-US" sz="1600" kern="1200" dirty="0"/>
            <a:t> natural </a:t>
          </a:r>
        </a:p>
        <a:p>
          <a:pPr marL="342900" lvl="2" indent="-171450" algn="l" defTabSz="711200">
            <a:lnSpc>
              <a:spcPct val="90000"/>
            </a:lnSpc>
            <a:spcBef>
              <a:spcPct val="0"/>
            </a:spcBef>
            <a:spcAft>
              <a:spcPct val="20000"/>
            </a:spcAft>
            <a:buNone/>
          </a:pPr>
          <a:r>
            <a:rPr lang="en-US" sz="1600" kern="1200" dirty="0"/>
            <a:t>- A lo anterior hay que </a:t>
          </a:r>
          <a:r>
            <a:rPr lang="en-US" sz="1600" kern="1200" dirty="0" err="1"/>
            <a:t>restarle</a:t>
          </a:r>
          <a:r>
            <a:rPr lang="en-US" sz="1600" kern="1200" dirty="0"/>
            <a:t> </a:t>
          </a:r>
          <a:r>
            <a:rPr lang="en-US" sz="1600" kern="1200" dirty="0" err="1"/>
            <a:t>los</a:t>
          </a:r>
          <a:r>
            <a:rPr lang="en-US" sz="1600" kern="1200" dirty="0"/>
            <a:t> </a:t>
          </a:r>
          <a:r>
            <a:rPr lang="en-US" sz="1600" kern="1200" dirty="0" err="1"/>
            <a:t>gastos</a:t>
          </a:r>
          <a:r>
            <a:rPr lang="en-US" sz="1600" kern="1200" dirty="0"/>
            <a:t> </a:t>
          </a:r>
          <a:r>
            <a:rPr lang="en-US" sz="1600" kern="1200" dirty="0" err="1"/>
            <a:t>deducibles</a:t>
          </a:r>
          <a:r>
            <a:rPr lang="en-US" sz="1600" kern="1200" dirty="0"/>
            <a:t> de </a:t>
          </a:r>
          <a:r>
            <a:rPr lang="en-US" sz="1600" kern="1200" dirty="0" err="1"/>
            <a:t>acuerdo</a:t>
          </a:r>
          <a:r>
            <a:rPr lang="en-US" sz="1600" kern="1200" dirty="0"/>
            <a:t> con lo </a:t>
          </a:r>
          <a:r>
            <a:rPr lang="en-US" sz="1600" kern="1200" dirty="0" err="1"/>
            <a:t>previsto</a:t>
          </a:r>
          <a:r>
            <a:rPr lang="en-US" sz="1600" kern="1200" dirty="0"/>
            <a:t> </a:t>
          </a:r>
          <a:r>
            <a:rPr lang="en-US" sz="1600" kern="1200" dirty="0" err="1"/>
            <a:t>en</a:t>
          </a:r>
          <a:r>
            <a:rPr lang="en-US" sz="1600" kern="1200" dirty="0"/>
            <a:t> las </a:t>
          </a:r>
          <a:r>
            <a:rPr lang="en-US" sz="1600" kern="1200" dirty="0" err="1"/>
            <a:t>normas</a:t>
          </a:r>
          <a:r>
            <a:rPr lang="en-US" sz="1600" kern="1200" dirty="0"/>
            <a:t> del IRPF </a:t>
          </a:r>
        </a:p>
        <a:p>
          <a:pPr marL="342900" lvl="2" indent="-171450" algn="l" defTabSz="711200">
            <a:lnSpc>
              <a:spcPct val="90000"/>
            </a:lnSpc>
            <a:spcBef>
              <a:spcPct val="0"/>
            </a:spcBef>
            <a:spcAft>
              <a:spcPct val="20000"/>
            </a:spcAft>
            <a:buNone/>
          </a:pPr>
          <a:r>
            <a:rPr lang="en-US" sz="1600" kern="1200" dirty="0"/>
            <a:t>- </a:t>
          </a:r>
          <a:r>
            <a:rPr lang="en-US" sz="1600" kern="1200" dirty="0" err="1"/>
            <a:t>Sumarle</a:t>
          </a:r>
          <a:r>
            <a:rPr lang="en-US" sz="1600" kern="1200" dirty="0"/>
            <a:t> la </a:t>
          </a:r>
          <a:r>
            <a:rPr lang="en-US" sz="1600" kern="1200" dirty="0" err="1"/>
            <a:t>cuota</a:t>
          </a:r>
          <a:r>
            <a:rPr lang="en-US" sz="1600" kern="1200" dirty="0"/>
            <a:t> de </a:t>
          </a:r>
          <a:r>
            <a:rPr lang="en-US" sz="1600" kern="1200" dirty="0" err="1"/>
            <a:t>autónomos</a:t>
          </a:r>
          <a:r>
            <a:rPr lang="en-US" sz="1600" kern="1200" dirty="0"/>
            <a:t> y </a:t>
          </a:r>
          <a:r>
            <a:rPr lang="en-US" sz="1600" kern="1200" dirty="0" err="1"/>
            <a:t>restarle</a:t>
          </a:r>
          <a:r>
            <a:rPr lang="en-US" sz="1600" kern="1200" dirty="0"/>
            <a:t> un 7%</a:t>
          </a:r>
        </a:p>
      </dsp:txBody>
      <dsp:txXfrm>
        <a:off x="0" y="1659859"/>
        <a:ext cx="10911227" cy="264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0AD07-B5A4-4567-9A08-C604CF1850EA}" type="datetimeFigureOut">
              <a:rPr lang="es-ES" smtClean="0"/>
              <a:t>17/1/23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27C68-AAF1-4C90-AE88-10AB1F135158}" type="slidenum">
              <a:rPr lang="es-ES" smtClean="0"/>
              <a:t>‹Nº›</a:t>
            </a:fld>
            <a:endParaRPr lang="es-ES"/>
          </a:p>
        </p:txBody>
      </p:sp>
    </p:spTree>
    <p:extLst>
      <p:ext uri="{BB962C8B-B14F-4D97-AF65-F5344CB8AC3E}">
        <p14:creationId xmlns:p14="http://schemas.microsoft.com/office/powerpoint/2010/main" val="187811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64F81-443C-C3BA-7487-4531761185B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DBEFA5D-EFD6-2FC5-224B-03416828F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6638D6E-0621-819C-5190-BC55FC46D008}"/>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5" name="Marcador de pie de página 4">
            <a:extLst>
              <a:ext uri="{FF2B5EF4-FFF2-40B4-BE49-F238E27FC236}">
                <a16:creationId xmlns:a16="http://schemas.microsoft.com/office/drawing/2014/main" id="{99EEE5C2-38DA-AF4C-7A22-01A763D537D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CA9E309-44C9-821F-0C2E-BD96D90F40D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368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0A573-F4CC-1853-0E1F-303DE710A3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CE2BD62-B106-8F88-5D72-6D8C440222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565DB1-62CD-DA52-49A7-E03F3E03957A}"/>
              </a:ext>
            </a:extLst>
          </p:cNvPr>
          <p:cNvSpPr>
            <a:spLocks noGrp="1"/>
          </p:cNvSpPr>
          <p:nvPr>
            <p:ph type="dt" sz="half" idx="10"/>
          </p:nvPr>
        </p:nvSpPr>
        <p:spPr/>
        <p:txBody>
          <a:bodyPr/>
          <a:lstStyle/>
          <a:p>
            <a:fld id="{55C6B4A9-1611-4792-9094-5F34BCA07E0B}" type="datetimeFigureOut">
              <a:rPr lang="en-US" smtClean="0"/>
              <a:t>1/17/23</a:t>
            </a:fld>
            <a:endParaRPr lang="en-US" dirty="0"/>
          </a:p>
        </p:txBody>
      </p:sp>
      <p:sp>
        <p:nvSpPr>
          <p:cNvPr id="5" name="Marcador de pie de página 4">
            <a:extLst>
              <a:ext uri="{FF2B5EF4-FFF2-40B4-BE49-F238E27FC236}">
                <a16:creationId xmlns:a16="http://schemas.microsoft.com/office/drawing/2014/main" id="{B04F8F76-DC8A-E383-5E6F-333B10F8C2A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C1AF0E2-797F-DD97-5A1E-EDFEAFDB514E}"/>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6253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6F0463-CBCA-8706-308D-73CD36470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A69869-DFA9-6954-A174-8C9A958D112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3C1FD2-0BFD-E68C-80DF-7F7A0BDD730E}"/>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5" name="Marcador de pie de página 4">
            <a:extLst>
              <a:ext uri="{FF2B5EF4-FFF2-40B4-BE49-F238E27FC236}">
                <a16:creationId xmlns:a16="http://schemas.microsoft.com/office/drawing/2014/main" id="{634AD0AE-C5BE-19F8-97D8-9E0472B464E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9C00F1E-3FB3-176D-6C63-03A506D3B9B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575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01887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42254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43355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09376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26752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03970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73584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4194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ACDE1-23F5-46EF-832E-52850C208C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298E90-3948-9DA1-E5BB-2DF3125E67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722217-9E07-C0C7-D801-8F708FAAA5CA}"/>
              </a:ext>
            </a:extLst>
          </p:cNvPr>
          <p:cNvSpPr>
            <a:spLocks noGrp="1"/>
          </p:cNvSpPr>
          <p:nvPr>
            <p:ph type="dt" sz="half" idx="10"/>
          </p:nvPr>
        </p:nvSpPr>
        <p:spPr/>
        <p:txBody>
          <a:bodyPr/>
          <a:lstStyle/>
          <a:p>
            <a:pPr>
              <a:defRPr/>
            </a:pPr>
            <a:fld id="{7E772455-B5BE-4F9D-9463-9A4110F516C5}" type="datetimeFigureOut">
              <a:rPr lang="es-ES" smtClean="0"/>
              <a:pPr>
                <a:defRPr/>
              </a:pPr>
              <a:t>17/1/23</a:t>
            </a:fld>
            <a:endParaRPr lang="es-ES"/>
          </a:p>
        </p:txBody>
      </p:sp>
      <p:sp>
        <p:nvSpPr>
          <p:cNvPr id="5" name="Marcador de pie de página 4">
            <a:extLst>
              <a:ext uri="{FF2B5EF4-FFF2-40B4-BE49-F238E27FC236}">
                <a16:creationId xmlns:a16="http://schemas.microsoft.com/office/drawing/2014/main" id="{3B476AF6-8A45-F648-E5EF-2ED2448063F1}"/>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4CF07BAC-DE7E-D95D-0428-7EEACAF63A1B}"/>
              </a:ext>
            </a:extLst>
          </p:cNvPr>
          <p:cNvSpPr>
            <a:spLocks noGrp="1"/>
          </p:cNvSpPr>
          <p:nvPr>
            <p:ph type="sldNum" sz="quarter" idx="12"/>
          </p:nvPr>
        </p:nvSpPr>
        <p:spPr/>
        <p:txBody>
          <a:bodyPr/>
          <a:lstStyle/>
          <a:p>
            <a:fld id="{C8A2F30F-3405-4F3E-B209-12C65F136935}" type="slidenum">
              <a:rPr lang="es-ES" altLang="es-ES" smtClean="0"/>
              <a:pPr/>
              <a:t>‹Nº›</a:t>
            </a:fld>
            <a:endParaRPr lang="es-ES" altLang="es-ES"/>
          </a:p>
        </p:txBody>
      </p:sp>
    </p:spTree>
    <p:extLst>
      <p:ext uri="{BB962C8B-B14F-4D97-AF65-F5344CB8AC3E}">
        <p14:creationId xmlns:p14="http://schemas.microsoft.com/office/powerpoint/2010/main" val="1538866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4120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2210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89087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71049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83756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752979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65803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612128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95715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94954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A8B04-B46F-7D93-FDDC-BD12D422AD5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C435D-30C7-CEBC-E39E-5B1088DC0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5C296F3-9258-84CB-7138-8CBDEE88708A}"/>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5" name="Marcador de pie de página 4">
            <a:extLst>
              <a:ext uri="{FF2B5EF4-FFF2-40B4-BE49-F238E27FC236}">
                <a16:creationId xmlns:a16="http://schemas.microsoft.com/office/drawing/2014/main" id="{D69859F3-C9E6-F063-CB23-12F74994138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DE3AFE0-B522-A9DD-A83C-624D66A5447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2141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1/17/23</a:t>
            </a:fld>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898225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87147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D16A5-1EF1-B207-2245-5FD975AED8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1EEBFE-EEFB-683E-D597-F8B65D51E7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C8B831C-5919-0677-0EAF-0B8156C9B6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56EF152-D041-1369-93DD-9507F4873B6F}"/>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6" name="Marcador de pie de página 5">
            <a:extLst>
              <a:ext uri="{FF2B5EF4-FFF2-40B4-BE49-F238E27FC236}">
                <a16:creationId xmlns:a16="http://schemas.microsoft.com/office/drawing/2014/main" id="{D7A1D621-79B7-B982-9328-ECA9565C6568}"/>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32141393-8299-1A16-E535-5C5208860E5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384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A1FCB-34D4-597D-685F-3489E8E51F4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A20BC2-C82A-DC15-D63C-1D2DC4F84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16BD44-259A-5F90-3FA1-B470B26F96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80F321-817E-CB96-16E2-27A1F1EFA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84A29F6-1981-054E-B85B-FB897ABB58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3E442AD-F3A8-3573-F980-218B20A6E862}"/>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8" name="Marcador de pie de página 7">
            <a:extLst>
              <a:ext uri="{FF2B5EF4-FFF2-40B4-BE49-F238E27FC236}">
                <a16:creationId xmlns:a16="http://schemas.microsoft.com/office/drawing/2014/main" id="{C692C0A0-F194-6341-4406-E940B1095F9B}"/>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2EBA83AD-1DAC-5C1E-8E2D-F9ABDC71C50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2423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3884C-49B5-6103-BA56-3868FAA637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B7B875-6BE3-C50F-AB97-81C0D94390E9}"/>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4" name="Marcador de pie de página 3">
            <a:extLst>
              <a:ext uri="{FF2B5EF4-FFF2-40B4-BE49-F238E27FC236}">
                <a16:creationId xmlns:a16="http://schemas.microsoft.com/office/drawing/2014/main" id="{9335B165-AEE3-1D74-E007-713AB682FE98}"/>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97D9D678-4D6A-0E4F-F7DC-CA691CF416E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531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F8719D-6312-774B-65FA-FFE8FE13A296}"/>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3" name="Marcador de pie de página 2">
            <a:extLst>
              <a:ext uri="{FF2B5EF4-FFF2-40B4-BE49-F238E27FC236}">
                <a16:creationId xmlns:a16="http://schemas.microsoft.com/office/drawing/2014/main" id="{2669559E-F405-F77F-A7D3-95426332B5F1}"/>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2B5F42A1-B22C-0C2B-DDE5-B5FC5A6BFB9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272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664FE-48E6-C71A-F97C-75C1E7AD89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824941-7484-33EB-19CC-6F0B3CE4F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762982-8C6E-A6E8-2275-646E2BCE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4499A6-EA4D-FA13-85A0-4DCBA157CE4B}"/>
              </a:ext>
            </a:extLst>
          </p:cNvPr>
          <p:cNvSpPr>
            <a:spLocks noGrp="1"/>
          </p:cNvSpPr>
          <p:nvPr>
            <p:ph type="dt" sz="half" idx="10"/>
          </p:nvPr>
        </p:nvSpPr>
        <p:spPr/>
        <p:txBody>
          <a:bodyPr/>
          <a:lstStyle/>
          <a:p>
            <a:fld id="{42A54C80-263E-416B-A8E0-580EDEADCBDC}" type="datetimeFigureOut">
              <a:rPr lang="en-US" smtClean="0"/>
              <a:t>1/17/23</a:t>
            </a:fld>
            <a:endParaRPr lang="en-US" dirty="0"/>
          </a:p>
        </p:txBody>
      </p:sp>
      <p:sp>
        <p:nvSpPr>
          <p:cNvPr id="6" name="Marcador de pie de página 5">
            <a:extLst>
              <a:ext uri="{FF2B5EF4-FFF2-40B4-BE49-F238E27FC236}">
                <a16:creationId xmlns:a16="http://schemas.microsoft.com/office/drawing/2014/main" id="{25BB4161-C728-9D46-439B-EBA46851F85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51869582-EAE4-08EB-E59A-C241605BBC5F}"/>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32868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768B2-D2F4-84C5-B55D-187A37CB3F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4FA6339-9085-8B17-0C36-AFFC3E46B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0AC698-CFF3-CAE4-2395-ADD90F721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CCCDD5-7304-C598-990C-C7BCA2160298}"/>
              </a:ext>
            </a:extLst>
          </p:cNvPr>
          <p:cNvSpPr>
            <a:spLocks noGrp="1"/>
          </p:cNvSpPr>
          <p:nvPr>
            <p:ph type="dt" sz="half" idx="10"/>
          </p:nvPr>
        </p:nvSpPr>
        <p:spPr/>
        <p:txBody>
          <a:bodyPr/>
          <a:lstStyle/>
          <a:p>
            <a:fld id="{B61BEF0D-F0BB-DE4B-95CE-6DB70DBA9567}" type="datetimeFigureOut">
              <a:rPr lang="en-US" smtClean="0"/>
              <a:pPr/>
              <a:t>1/17/23</a:t>
            </a:fld>
            <a:endParaRPr lang="en-US" dirty="0"/>
          </a:p>
        </p:txBody>
      </p:sp>
      <p:sp>
        <p:nvSpPr>
          <p:cNvPr id="6" name="Marcador de pie de página 5">
            <a:extLst>
              <a:ext uri="{FF2B5EF4-FFF2-40B4-BE49-F238E27FC236}">
                <a16:creationId xmlns:a16="http://schemas.microsoft.com/office/drawing/2014/main" id="{4ED0A6DC-5B0A-73EA-57F9-8D6DD924872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B2013480-3C1E-C235-66A1-7FE8810FE36A}"/>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74415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4720F1-DA08-BCCD-4B02-D15324A05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E955C7-4D8E-176C-4CF4-C6CF41EAE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E833D8-C743-FB78-0889-112934A7A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1/17/23</a:t>
            </a:fld>
            <a:endParaRPr lang="en-US" dirty="0"/>
          </a:p>
        </p:txBody>
      </p:sp>
      <p:sp>
        <p:nvSpPr>
          <p:cNvPr id="5" name="Marcador de pie de página 4">
            <a:extLst>
              <a:ext uri="{FF2B5EF4-FFF2-40B4-BE49-F238E27FC236}">
                <a16:creationId xmlns:a16="http://schemas.microsoft.com/office/drawing/2014/main" id="{B35C6BF7-9D2C-CD2D-16B6-EEE8064BB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454E025C-D47C-E610-8198-0A6857756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pic>
        <p:nvPicPr>
          <p:cNvPr id="7" name="Imagen 6">
            <a:extLst>
              <a:ext uri="{FF2B5EF4-FFF2-40B4-BE49-F238E27FC236}">
                <a16:creationId xmlns:a16="http://schemas.microsoft.com/office/drawing/2014/main" id="{55D4EB5F-86F8-D60D-D96A-911462E18A65}"/>
              </a:ext>
            </a:extLst>
          </p:cNvPr>
          <p:cNvPicPr>
            <a:picLocks noChangeAspect="1"/>
          </p:cNvPicPr>
          <p:nvPr userDrawn="1"/>
        </p:nvPicPr>
        <p:blipFill>
          <a:blip r:embed="rId33"/>
          <a:stretch>
            <a:fillRect/>
          </a:stretch>
        </p:blipFill>
        <p:spPr>
          <a:xfrm>
            <a:off x="668867" y="5899446"/>
            <a:ext cx="1703030" cy="744210"/>
          </a:xfrm>
          <a:prstGeom prst="rect">
            <a:avLst/>
          </a:prstGeom>
        </p:spPr>
      </p:pic>
    </p:spTree>
    <p:extLst>
      <p:ext uri="{BB962C8B-B14F-4D97-AF65-F5344CB8AC3E}">
        <p14:creationId xmlns:p14="http://schemas.microsoft.com/office/powerpoint/2010/main" val="2026367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67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6B37EAE7-8FB0-CC5D-79CF-45C55811B31D}"/>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latin typeface="+mj-lt"/>
                <a:ea typeface="+mj-ea"/>
                <a:cs typeface="+mj-cs"/>
              </a:rPr>
              <a:t>Reforma del RETA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882A70C6-7A2A-74D7-0A16-512642DB222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Real Decreto-ley 13/2022, de 26 de julio, por el que se establece un nuevo sistema de cotización para los trabajadores por cuenta propia o autónomos y se mejora la protección por cese de actividad.</a:t>
            </a:r>
          </a:p>
        </p:txBody>
      </p:sp>
      <p:pic>
        <p:nvPicPr>
          <p:cNvPr id="3" name="Imagen 2" descr="Una persona sosteniendo una laptop&#10;&#10;Descripción generada automáticamente">
            <a:extLst>
              <a:ext uri="{FF2B5EF4-FFF2-40B4-BE49-F238E27FC236}">
                <a16:creationId xmlns:a16="http://schemas.microsoft.com/office/drawing/2014/main" id="{2844C143-DDA4-5682-9015-6B831B0FFFE6}"/>
              </a:ext>
            </a:extLst>
          </p:cNvPr>
          <p:cNvPicPr>
            <a:picLocks noChangeAspect="1"/>
          </p:cNvPicPr>
          <p:nvPr/>
        </p:nvPicPr>
        <p:blipFill rotWithShape="1">
          <a:blip r:embed="rId2"/>
          <a:srcRect l="9119" r="241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617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t>1. Nuevo </a:t>
            </a:r>
            <a:r>
              <a:rPr lang="en-US" sz="4000" dirty="0" err="1"/>
              <a:t>Régimen</a:t>
            </a:r>
            <a:r>
              <a:rPr lang="en-US" sz="4000" dirty="0"/>
              <a:t> de </a:t>
            </a:r>
            <a:r>
              <a:rPr lang="en-US" sz="4000" dirty="0" err="1"/>
              <a:t>Autónomos</a:t>
            </a:r>
            <a:endParaRPr lang="en-US" sz="4000" dirty="0"/>
          </a:p>
        </p:txBody>
      </p:sp>
      <p:sp>
        <p:nvSpPr>
          <p:cNvPr id="3" name="Rectángulo: esquinas redondeadas 2">
            <a:extLst>
              <a:ext uri="{FF2B5EF4-FFF2-40B4-BE49-F238E27FC236}">
                <a16:creationId xmlns:a16="http://schemas.microsoft.com/office/drawing/2014/main" id="{7AA2D2FD-D7E5-1A5D-551F-46AF49993EBB}"/>
              </a:ext>
            </a:extLst>
          </p:cNvPr>
          <p:cNvSpPr/>
          <p:nvPr/>
        </p:nvSpPr>
        <p:spPr>
          <a:xfrm>
            <a:off x="3526970" y="1459576"/>
            <a:ext cx="8010034" cy="4196323"/>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0AB0FD93-F351-ACA7-7BFA-F297AD3F09E3}"/>
              </a:ext>
            </a:extLst>
          </p:cNvPr>
          <p:cNvSpPr txBox="1"/>
          <p:nvPr/>
        </p:nvSpPr>
        <p:spPr>
          <a:xfrm>
            <a:off x="3526970" y="1459149"/>
            <a:ext cx="7836905" cy="4204356"/>
          </a:xfrm>
          <a:prstGeom prst="rect">
            <a:avLst/>
          </a:prstGeom>
          <a:noFill/>
        </p:spPr>
        <p:txBody>
          <a:bodyPr wrap="square">
            <a:spAutoFit/>
          </a:bodyPr>
          <a:lstStyle/>
          <a:p>
            <a:pPr algn="just">
              <a:lnSpc>
                <a:spcPct val="150000"/>
              </a:lnSpc>
            </a:pPr>
            <a:r>
              <a:rPr lang="es-ES" b="1" dirty="0"/>
              <a:t>Comunicar la previsión de los rendimientos netos computables.</a:t>
            </a:r>
          </a:p>
          <a:p>
            <a:pPr algn="just">
              <a:lnSpc>
                <a:spcPct val="150000"/>
              </a:lnSpc>
            </a:pPr>
            <a:r>
              <a:rPr lang="es-ES" b="1" dirty="0"/>
              <a:t> </a:t>
            </a:r>
          </a:p>
          <a:p>
            <a:pPr algn="just">
              <a:lnSpc>
                <a:spcPct val="150000"/>
              </a:lnSpc>
            </a:pPr>
            <a:r>
              <a:rPr lang="es-ES" dirty="0"/>
              <a:t>Una vez hecho el cálculo de tu previsión de rendimientos netos computables de acuerdo con las reglas que ya hemos comentado, deberás comunicarle la misma a la Tesorería General de la Seguridad. Está comunicación se hace de forma telemática a través de IMPORT@S, un nuevo sistema que ha implementado esta administración. </a:t>
            </a:r>
          </a:p>
          <a:p>
            <a:pPr algn="just">
              <a:lnSpc>
                <a:spcPct val="150000"/>
              </a:lnSpc>
            </a:pPr>
            <a:endParaRPr lang="es-ES" dirty="0"/>
          </a:p>
          <a:p>
            <a:pPr algn="just">
              <a:lnSpc>
                <a:spcPct val="150000"/>
              </a:lnSpc>
            </a:pPr>
            <a:r>
              <a:rPr lang="es-ES" dirty="0"/>
              <a:t>Si durante el año los rendimientos varían se puede cambiar de tramo solicitándolo a través de IMPORT@S, hasta 6 veces al año.</a:t>
            </a:r>
          </a:p>
        </p:txBody>
      </p:sp>
      <p:pic>
        <p:nvPicPr>
          <p:cNvPr id="5" name="Imagen 4">
            <a:extLst>
              <a:ext uri="{FF2B5EF4-FFF2-40B4-BE49-F238E27FC236}">
                <a16:creationId xmlns:a16="http://schemas.microsoft.com/office/drawing/2014/main" id="{6E5D1AB4-A72D-FE02-A19B-CADCBD8EEC5B}"/>
              </a:ext>
            </a:extLst>
          </p:cNvPr>
          <p:cNvPicPr>
            <a:picLocks noChangeAspect="1"/>
          </p:cNvPicPr>
          <p:nvPr/>
        </p:nvPicPr>
        <p:blipFill>
          <a:blip r:embed="rId2"/>
          <a:stretch>
            <a:fillRect/>
          </a:stretch>
        </p:blipFill>
        <p:spPr>
          <a:xfrm>
            <a:off x="598331" y="1459576"/>
            <a:ext cx="2602069" cy="4196323"/>
          </a:xfrm>
          <a:prstGeom prst="rect">
            <a:avLst/>
          </a:prstGeom>
        </p:spPr>
      </p:pic>
    </p:spTree>
    <p:extLst>
      <p:ext uri="{BB962C8B-B14F-4D97-AF65-F5344CB8AC3E}">
        <p14:creationId xmlns:p14="http://schemas.microsoft.com/office/powerpoint/2010/main" val="272830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sp>
        <p:nvSpPr>
          <p:cNvPr id="6" name="Rectángulo: esquinas redondeadas 5">
            <a:extLst>
              <a:ext uri="{FF2B5EF4-FFF2-40B4-BE49-F238E27FC236}">
                <a16:creationId xmlns:a16="http://schemas.microsoft.com/office/drawing/2014/main" id="{52D01A9E-18CE-8C0D-6CF7-808E9B3A52CD}"/>
              </a:ext>
            </a:extLst>
          </p:cNvPr>
          <p:cNvSpPr/>
          <p:nvPr/>
        </p:nvSpPr>
        <p:spPr>
          <a:xfrm>
            <a:off x="3456990" y="1357815"/>
            <a:ext cx="8371844" cy="4867546"/>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chemeClr val="tx1"/>
              </a:solidFill>
            </a:endParaRPr>
          </a:p>
        </p:txBody>
      </p:sp>
      <p:sp>
        <p:nvSpPr>
          <p:cNvPr id="7" name="CuadroTexto 6">
            <a:extLst>
              <a:ext uri="{FF2B5EF4-FFF2-40B4-BE49-F238E27FC236}">
                <a16:creationId xmlns:a16="http://schemas.microsoft.com/office/drawing/2014/main" id="{0A918016-71CB-9D4E-C5DC-B7A0454AC5A2}"/>
              </a:ext>
            </a:extLst>
          </p:cNvPr>
          <p:cNvSpPr txBox="1"/>
          <p:nvPr/>
        </p:nvSpPr>
        <p:spPr>
          <a:xfrm>
            <a:off x="3526969" y="1339152"/>
            <a:ext cx="8190895" cy="4886209"/>
          </a:xfrm>
          <a:prstGeom prst="rect">
            <a:avLst/>
          </a:prstGeom>
          <a:noFill/>
        </p:spPr>
        <p:txBody>
          <a:bodyPr wrap="square">
            <a:spAutoFit/>
          </a:bodyPr>
          <a:lstStyle/>
          <a:p>
            <a:pPr algn="just">
              <a:lnSpc>
                <a:spcPct val="150000"/>
              </a:lnSpc>
            </a:pPr>
            <a:r>
              <a:rPr lang="es-ES" sz="2000" b="1" dirty="0"/>
              <a:t>Regularización de la base de cotización</a:t>
            </a:r>
          </a:p>
          <a:p>
            <a:pPr algn="just"/>
            <a:endParaRPr lang="es-ES" sz="2000" b="1" dirty="0"/>
          </a:p>
          <a:p>
            <a:pPr algn="just">
              <a:lnSpc>
                <a:spcPct val="150000"/>
              </a:lnSpc>
            </a:pPr>
            <a:r>
              <a:rPr lang="es-ES" sz="1600" dirty="0"/>
              <a:t>Terminado el año natural, la Tesorería General de la Seguridad Social y la Agencia Tributaria cruzarán los datos de los rendimientos que se comunicaron en base a la previsión inicial, con los rendimientos reales obtenidos por tu actividad durante ese año. </a:t>
            </a:r>
          </a:p>
          <a:p>
            <a:pPr algn="just">
              <a:lnSpc>
                <a:spcPct val="150000"/>
              </a:lnSpc>
            </a:pPr>
            <a:r>
              <a:rPr lang="es-ES" sz="1600" dirty="0"/>
              <a:t>Para el caso de haber elegido una base de cotización inferior a la que te hubiera correspondido según tus rendimientos, la Administración te comunicará el importe que deberás abonar por haber cotizado por debajo de lo que te correspondía. El pago tendrás que hacerlo hasta el último día del mes siguiente aquel en el que se te notifique.</a:t>
            </a:r>
          </a:p>
          <a:p>
            <a:pPr algn="just">
              <a:lnSpc>
                <a:spcPct val="150000"/>
              </a:lnSpc>
            </a:pPr>
            <a:r>
              <a:rPr lang="es-ES" sz="1600" dirty="0"/>
              <a:t>Para el caso de haber elegido una base de cotización superior a la que te hubiera correspondido según tus rendimientos, la Administración te devolverá de oficio el importe de la diferencia entre ambas cotizaciones antes del 31 de mayo del ejercicio siguiente en el que te hayan notificado el exceso de cotización.</a:t>
            </a:r>
          </a:p>
        </p:txBody>
      </p:sp>
      <p:pic>
        <p:nvPicPr>
          <p:cNvPr id="8" name="Imagen 7">
            <a:extLst>
              <a:ext uri="{FF2B5EF4-FFF2-40B4-BE49-F238E27FC236}">
                <a16:creationId xmlns:a16="http://schemas.microsoft.com/office/drawing/2014/main" id="{CB14ED5A-F368-FEDF-3B52-9F7DBDB7F91C}"/>
              </a:ext>
            </a:extLst>
          </p:cNvPr>
          <p:cNvPicPr>
            <a:picLocks noChangeAspect="1"/>
          </p:cNvPicPr>
          <p:nvPr/>
        </p:nvPicPr>
        <p:blipFill>
          <a:blip r:embed="rId2"/>
          <a:stretch>
            <a:fillRect/>
          </a:stretch>
        </p:blipFill>
        <p:spPr>
          <a:xfrm>
            <a:off x="0" y="1357815"/>
            <a:ext cx="3229583" cy="5042556"/>
          </a:xfrm>
          <a:prstGeom prst="rect">
            <a:avLst/>
          </a:prstGeom>
        </p:spPr>
      </p:pic>
    </p:spTree>
    <p:extLst>
      <p:ext uri="{BB962C8B-B14F-4D97-AF65-F5344CB8AC3E}">
        <p14:creationId xmlns:p14="http://schemas.microsoft.com/office/powerpoint/2010/main" val="194755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2D99418-C010-221E-2531-C35F5246096A}"/>
              </a:ext>
            </a:extLst>
          </p:cNvPr>
          <p:cNvSpPr/>
          <p:nvPr/>
        </p:nvSpPr>
        <p:spPr>
          <a:xfrm>
            <a:off x="258924" y="2274837"/>
            <a:ext cx="11537841" cy="2773818"/>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B26814F7-3C5A-61CA-C9BA-F379F32B9DA8}"/>
              </a:ext>
            </a:extLst>
          </p:cNvPr>
          <p:cNvSpPr txBox="1"/>
          <p:nvPr/>
        </p:nvSpPr>
        <p:spPr>
          <a:xfrm>
            <a:off x="111966" y="91302"/>
            <a:ext cx="11433589" cy="1323439"/>
          </a:xfrm>
          <a:prstGeom prst="rect">
            <a:avLst/>
          </a:prstGeom>
          <a:noFill/>
        </p:spPr>
        <p:txBody>
          <a:bodyPr wrap="square">
            <a:spAutoFit/>
          </a:bodyPr>
          <a:lstStyle/>
          <a:p>
            <a:r>
              <a:rPr lang="es-ES" sz="4000" dirty="0">
                <a:latin typeface="+mj-lt"/>
              </a:rPr>
              <a:t>2. Tarifa plana y otras bonificaciones o reducciones de cuota.</a:t>
            </a:r>
          </a:p>
        </p:txBody>
      </p:sp>
      <p:sp>
        <p:nvSpPr>
          <p:cNvPr id="11" name="CuadroTexto 10">
            <a:extLst>
              <a:ext uri="{FF2B5EF4-FFF2-40B4-BE49-F238E27FC236}">
                <a16:creationId xmlns:a16="http://schemas.microsoft.com/office/drawing/2014/main" id="{4A62F6B5-F9DD-BF78-53F0-9FA31D75EE2E}"/>
              </a:ext>
            </a:extLst>
          </p:cNvPr>
          <p:cNvSpPr txBox="1"/>
          <p:nvPr/>
        </p:nvSpPr>
        <p:spPr>
          <a:xfrm>
            <a:off x="258924" y="2417297"/>
            <a:ext cx="11457454" cy="2352952"/>
          </a:xfrm>
          <a:prstGeom prst="rect">
            <a:avLst/>
          </a:prstGeom>
          <a:noFill/>
        </p:spPr>
        <p:txBody>
          <a:bodyPr wrap="square">
            <a:spAutoFit/>
          </a:bodyPr>
          <a:lstStyle/>
          <a:p>
            <a:pPr algn="just">
              <a:lnSpc>
                <a:spcPct val="150000"/>
              </a:lnSpc>
            </a:pPr>
            <a:r>
              <a:rPr lang="es-ES" sz="2000" dirty="0"/>
              <a:t>Aquellos autónomos que se den de alta por primera vez o que no hubieran estado de alta en los dos años inmediatamente anteriores podrán acceder a: </a:t>
            </a:r>
          </a:p>
          <a:p>
            <a:pPr algn="just">
              <a:lnSpc>
                <a:spcPct val="150000"/>
              </a:lnSpc>
            </a:pPr>
            <a:r>
              <a:rPr lang="es-ES" sz="2000" dirty="0"/>
              <a:t>Una tarifa plana de 80€ al mes durante los 12 primeros meses. Una tarifa plana de 80€ al mes durante los 12 meses siguientes siempre que los rendimientos netos no superen el Salario Mínimo Interprofesional.</a:t>
            </a:r>
          </a:p>
          <a:p>
            <a:pPr algn="just">
              <a:lnSpc>
                <a:spcPct val="150000"/>
              </a:lnSpc>
            </a:pPr>
            <a:r>
              <a:rPr lang="es-ES" sz="2000" dirty="0"/>
              <a:t>Nueva tarifa plana general.</a:t>
            </a:r>
          </a:p>
        </p:txBody>
      </p:sp>
      <p:sp>
        <p:nvSpPr>
          <p:cNvPr id="12" name="CuadroTexto 11">
            <a:extLst>
              <a:ext uri="{FF2B5EF4-FFF2-40B4-BE49-F238E27FC236}">
                <a16:creationId xmlns:a16="http://schemas.microsoft.com/office/drawing/2014/main" id="{ADF67A79-C34B-9232-45A1-3D9DE93E4DC9}"/>
              </a:ext>
            </a:extLst>
          </p:cNvPr>
          <p:cNvSpPr txBox="1"/>
          <p:nvPr/>
        </p:nvSpPr>
        <p:spPr>
          <a:xfrm>
            <a:off x="200607" y="1598568"/>
            <a:ext cx="4119269" cy="523220"/>
          </a:xfrm>
          <a:prstGeom prst="rect">
            <a:avLst/>
          </a:prstGeom>
          <a:noFill/>
        </p:spPr>
        <p:txBody>
          <a:bodyPr wrap="none" rtlCol="0">
            <a:spAutoFit/>
          </a:bodyPr>
          <a:lstStyle/>
          <a:p>
            <a:r>
              <a:rPr lang="es-ES" sz="2800" i="0" u="none" strike="noStrike" dirty="0">
                <a:solidFill>
                  <a:schemeClr val="tx2"/>
                </a:solidFill>
                <a:effectLst/>
              </a:rPr>
              <a:t>Nueva tarifa plana general</a:t>
            </a:r>
            <a:endParaRPr lang="es-ES" sz="2800" dirty="0">
              <a:solidFill>
                <a:schemeClr val="tx2"/>
              </a:solidFill>
            </a:endParaRPr>
          </a:p>
        </p:txBody>
      </p:sp>
    </p:spTree>
    <p:extLst>
      <p:ext uri="{BB962C8B-B14F-4D97-AF65-F5344CB8AC3E}">
        <p14:creationId xmlns:p14="http://schemas.microsoft.com/office/powerpoint/2010/main" val="377519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7D2658F3-809B-1AA0-F2DF-CCC78227E104}"/>
              </a:ext>
            </a:extLst>
          </p:cNvPr>
          <p:cNvSpPr txBox="1"/>
          <p:nvPr/>
        </p:nvSpPr>
        <p:spPr>
          <a:xfrm>
            <a:off x="111966" y="91302"/>
            <a:ext cx="11901693" cy="1323439"/>
          </a:xfrm>
          <a:prstGeom prst="rect">
            <a:avLst/>
          </a:prstGeom>
          <a:noFill/>
        </p:spPr>
        <p:txBody>
          <a:bodyPr wrap="square">
            <a:spAutoFit/>
          </a:bodyPr>
          <a:lstStyle/>
          <a:p>
            <a:r>
              <a:rPr lang="es-ES" sz="4000" dirty="0">
                <a:latin typeface="+mj-lt"/>
              </a:rPr>
              <a:t>2. Tarifa plana y otras bonificaciones o reducciones de cuota.</a:t>
            </a:r>
          </a:p>
        </p:txBody>
      </p:sp>
      <p:sp>
        <p:nvSpPr>
          <p:cNvPr id="3" name="Rectángulo: esquinas redondeadas 2">
            <a:extLst>
              <a:ext uri="{FF2B5EF4-FFF2-40B4-BE49-F238E27FC236}">
                <a16:creationId xmlns:a16="http://schemas.microsoft.com/office/drawing/2014/main" id="{34EA143F-0E83-0E6C-6993-F278D7B7318F}"/>
              </a:ext>
            </a:extLst>
          </p:cNvPr>
          <p:cNvSpPr/>
          <p:nvPr/>
        </p:nvSpPr>
        <p:spPr>
          <a:xfrm>
            <a:off x="245970" y="2405415"/>
            <a:ext cx="11401808" cy="3207446"/>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AC22F98-272E-DF92-6CBF-925E68342992}"/>
              </a:ext>
            </a:extLst>
          </p:cNvPr>
          <p:cNvSpPr txBox="1"/>
          <p:nvPr/>
        </p:nvSpPr>
        <p:spPr>
          <a:xfrm>
            <a:off x="317241" y="2510154"/>
            <a:ext cx="11330537" cy="2814617"/>
          </a:xfrm>
          <a:prstGeom prst="rect">
            <a:avLst/>
          </a:prstGeom>
          <a:noFill/>
        </p:spPr>
        <p:txBody>
          <a:bodyPr wrap="square">
            <a:spAutoFit/>
          </a:bodyPr>
          <a:lstStyle/>
          <a:p>
            <a:pPr algn="just">
              <a:lnSpc>
                <a:spcPct val="150000"/>
              </a:lnSpc>
            </a:pPr>
            <a:r>
              <a:rPr lang="es-ES" sz="2000" dirty="0"/>
              <a:t>Aquellos autónomos que se den de alta por primera vez o que no hubieran estado de alta en los dos años inmediatamente anteriores podrán acceder a:</a:t>
            </a:r>
          </a:p>
          <a:p>
            <a:pPr algn="just">
              <a:lnSpc>
                <a:spcPct val="150000"/>
              </a:lnSpc>
            </a:pPr>
            <a:r>
              <a:rPr lang="es-ES" sz="2000" dirty="0"/>
              <a:t>Una tarifa plana de 80€ al mes durante los 24primeros meses.</a:t>
            </a:r>
          </a:p>
          <a:p>
            <a:pPr algn="just">
              <a:lnSpc>
                <a:spcPct val="150000"/>
              </a:lnSpc>
            </a:pPr>
            <a:r>
              <a:rPr lang="es-ES" sz="2000" dirty="0"/>
              <a:t>Una tarifa plana de 160€ al mes durante los 36meses siguientes siempre que los rendimientos netos no superen el Salario Mínimo Interprofesional.</a:t>
            </a:r>
          </a:p>
          <a:p>
            <a:pPr algn="just">
              <a:lnSpc>
                <a:spcPct val="150000"/>
              </a:lnSpc>
            </a:pPr>
            <a:r>
              <a:rPr lang="es-ES" sz="2000" dirty="0"/>
              <a:t>Tarifa plana autónomos con discapacidad, víctimas de violencia de género o víctimas del terrorismo:</a:t>
            </a:r>
          </a:p>
        </p:txBody>
      </p:sp>
      <p:sp>
        <p:nvSpPr>
          <p:cNvPr id="5" name="CuadroTexto 4">
            <a:extLst>
              <a:ext uri="{FF2B5EF4-FFF2-40B4-BE49-F238E27FC236}">
                <a16:creationId xmlns:a16="http://schemas.microsoft.com/office/drawing/2014/main" id="{4C9D0B27-0AEE-BD5B-4D4F-15D258757876}"/>
              </a:ext>
            </a:extLst>
          </p:cNvPr>
          <p:cNvSpPr txBox="1"/>
          <p:nvPr/>
        </p:nvSpPr>
        <p:spPr>
          <a:xfrm>
            <a:off x="177283" y="1451307"/>
            <a:ext cx="11330538" cy="954107"/>
          </a:xfrm>
          <a:prstGeom prst="rect">
            <a:avLst/>
          </a:prstGeom>
          <a:noFill/>
        </p:spPr>
        <p:txBody>
          <a:bodyPr wrap="square">
            <a:spAutoFit/>
          </a:bodyPr>
          <a:lstStyle/>
          <a:p>
            <a:pPr algn="just"/>
            <a:r>
              <a:rPr lang="es-ES" sz="2800" i="0" u="none" strike="noStrike" dirty="0">
                <a:solidFill>
                  <a:schemeClr val="tx2"/>
                </a:solidFill>
                <a:effectLst/>
              </a:rPr>
              <a:t>Tarifa plana autónomos con discapacidad, víctimas de violencia de género o víctimas del terrorismo:</a:t>
            </a:r>
            <a:endParaRPr lang="es-ES" sz="2800" dirty="0">
              <a:solidFill>
                <a:schemeClr val="tx2"/>
              </a:solidFill>
            </a:endParaRPr>
          </a:p>
        </p:txBody>
      </p:sp>
    </p:spTree>
    <p:extLst>
      <p:ext uri="{BB962C8B-B14F-4D97-AF65-F5344CB8AC3E}">
        <p14:creationId xmlns:p14="http://schemas.microsoft.com/office/powerpoint/2010/main" val="162754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D2E4501D-A10B-9CB2-A087-2261B9BECDC9}"/>
              </a:ext>
            </a:extLst>
          </p:cNvPr>
          <p:cNvSpPr/>
          <p:nvPr/>
        </p:nvSpPr>
        <p:spPr>
          <a:xfrm>
            <a:off x="256591" y="2070226"/>
            <a:ext cx="11562515" cy="584538"/>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2FF48A6F-0E6F-CA1D-ADFE-A8B3B9F5FADC}"/>
              </a:ext>
            </a:extLst>
          </p:cNvPr>
          <p:cNvSpPr/>
          <p:nvPr/>
        </p:nvSpPr>
        <p:spPr>
          <a:xfrm>
            <a:off x="240744" y="3799015"/>
            <a:ext cx="5807680" cy="661018"/>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CuadroTexto 3">
            <a:extLst>
              <a:ext uri="{FF2B5EF4-FFF2-40B4-BE49-F238E27FC236}">
                <a16:creationId xmlns:a16="http://schemas.microsoft.com/office/drawing/2014/main" id="{29A74C51-D018-684E-36D0-8122D0413DB8}"/>
              </a:ext>
            </a:extLst>
          </p:cNvPr>
          <p:cNvSpPr txBox="1"/>
          <p:nvPr/>
        </p:nvSpPr>
        <p:spPr>
          <a:xfrm>
            <a:off x="182185" y="277065"/>
            <a:ext cx="11802292" cy="1323439"/>
          </a:xfrm>
          <a:prstGeom prst="rect">
            <a:avLst/>
          </a:prstGeom>
          <a:noFill/>
        </p:spPr>
        <p:txBody>
          <a:bodyPr wrap="square">
            <a:spAutoFit/>
          </a:bodyPr>
          <a:lstStyle/>
          <a:p>
            <a:r>
              <a:rPr lang="es-ES" sz="4000" dirty="0">
                <a:latin typeface="+mj-lt"/>
              </a:rPr>
              <a:t>2. Tarifa plana y otras bonificaciones o reducciones de cuota.</a:t>
            </a:r>
          </a:p>
        </p:txBody>
      </p:sp>
      <p:sp>
        <p:nvSpPr>
          <p:cNvPr id="5" name="CuadroTexto 4">
            <a:extLst>
              <a:ext uri="{FF2B5EF4-FFF2-40B4-BE49-F238E27FC236}">
                <a16:creationId xmlns:a16="http://schemas.microsoft.com/office/drawing/2014/main" id="{651E61FD-08EF-6C68-9F14-F8EF73B886A0}"/>
              </a:ext>
            </a:extLst>
          </p:cNvPr>
          <p:cNvSpPr txBox="1"/>
          <p:nvPr/>
        </p:nvSpPr>
        <p:spPr>
          <a:xfrm>
            <a:off x="256591" y="3881365"/>
            <a:ext cx="5614546" cy="423449"/>
          </a:xfrm>
          <a:prstGeom prst="rect">
            <a:avLst/>
          </a:prstGeom>
          <a:noFill/>
        </p:spPr>
        <p:txBody>
          <a:bodyPr wrap="square">
            <a:spAutoFit/>
          </a:bodyPr>
          <a:lstStyle/>
          <a:p>
            <a:pPr algn="just">
              <a:lnSpc>
                <a:spcPct val="150000"/>
              </a:lnSpc>
            </a:pPr>
            <a:r>
              <a:rPr lang="es-ES" sz="1600" b="0" i="0" u="none" strike="noStrike" dirty="0">
                <a:solidFill>
                  <a:srgbClr val="29261D"/>
                </a:solidFill>
                <a:effectLst/>
              </a:rPr>
              <a:t>Bonificación del 75% de la base reguladora</a:t>
            </a:r>
            <a:endParaRPr lang="es-ES" sz="1600" dirty="0">
              <a:solidFill>
                <a:schemeClr val="accent1"/>
              </a:solidFill>
            </a:endParaRPr>
          </a:p>
        </p:txBody>
      </p:sp>
      <p:sp>
        <p:nvSpPr>
          <p:cNvPr id="6" name="Rectángulo: esquinas redondeadas 5">
            <a:extLst>
              <a:ext uri="{FF2B5EF4-FFF2-40B4-BE49-F238E27FC236}">
                <a16:creationId xmlns:a16="http://schemas.microsoft.com/office/drawing/2014/main" id="{6DF606B6-8806-8A72-3F1D-440B372B6444}"/>
              </a:ext>
            </a:extLst>
          </p:cNvPr>
          <p:cNvSpPr/>
          <p:nvPr/>
        </p:nvSpPr>
        <p:spPr>
          <a:xfrm>
            <a:off x="6384319" y="3799015"/>
            <a:ext cx="5434781" cy="661018"/>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 name="CuadroTexto 6">
            <a:extLst>
              <a:ext uri="{FF2B5EF4-FFF2-40B4-BE49-F238E27FC236}">
                <a16:creationId xmlns:a16="http://schemas.microsoft.com/office/drawing/2014/main" id="{03240857-C612-8AF2-2C64-FD2354534AA9}"/>
              </a:ext>
            </a:extLst>
          </p:cNvPr>
          <p:cNvSpPr txBox="1"/>
          <p:nvPr/>
        </p:nvSpPr>
        <p:spPr>
          <a:xfrm>
            <a:off x="6417422" y="3862260"/>
            <a:ext cx="5401678" cy="584775"/>
          </a:xfrm>
          <a:prstGeom prst="rect">
            <a:avLst/>
          </a:prstGeom>
          <a:noFill/>
        </p:spPr>
        <p:txBody>
          <a:bodyPr wrap="square">
            <a:spAutoFit/>
          </a:bodyPr>
          <a:lstStyle/>
          <a:p>
            <a:r>
              <a:rPr lang="es-ES" sz="1600" dirty="0"/>
              <a:t>Bonificación durante 24 meses a contar desde la reincorporación del 80% de la base reguladora</a:t>
            </a:r>
          </a:p>
        </p:txBody>
      </p:sp>
      <p:sp>
        <p:nvSpPr>
          <p:cNvPr id="8" name="CuadroTexto 7">
            <a:extLst>
              <a:ext uri="{FF2B5EF4-FFF2-40B4-BE49-F238E27FC236}">
                <a16:creationId xmlns:a16="http://schemas.microsoft.com/office/drawing/2014/main" id="{E3181284-FDB7-3EDE-B32E-CD0C0BE674A8}"/>
              </a:ext>
            </a:extLst>
          </p:cNvPr>
          <p:cNvSpPr txBox="1"/>
          <p:nvPr/>
        </p:nvSpPr>
        <p:spPr>
          <a:xfrm>
            <a:off x="240743" y="3097874"/>
            <a:ext cx="5968395" cy="584775"/>
          </a:xfrm>
          <a:prstGeom prst="rect">
            <a:avLst/>
          </a:prstGeom>
          <a:noFill/>
        </p:spPr>
        <p:txBody>
          <a:bodyPr wrap="square" rtlCol="0">
            <a:spAutoFit/>
          </a:bodyPr>
          <a:lstStyle/>
          <a:p>
            <a:r>
              <a:rPr lang="es-ES" sz="1600" b="1" i="0" u="none" strike="noStrike" dirty="0">
                <a:solidFill>
                  <a:schemeClr val="tx2"/>
                </a:solidFill>
                <a:effectLst/>
              </a:rPr>
              <a:t>Bonificación por cuidado de menor afectado por cáncer o por cualquier enfermedad grave:</a:t>
            </a:r>
            <a:endParaRPr lang="es-ES" sz="1600" dirty="0">
              <a:solidFill>
                <a:schemeClr val="tx2"/>
              </a:solidFill>
            </a:endParaRPr>
          </a:p>
        </p:txBody>
      </p:sp>
      <p:sp>
        <p:nvSpPr>
          <p:cNvPr id="9" name="CuadroTexto 8">
            <a:extLst>
              <a:ext uri="{FF2B5EF4-FFF2-40B4-BE49-F238E27FC236}">
                <a16:creationId xmlns:a16="http://schemas.microsoft.com/office/drawing/2014/main" id="{188FBDCD-1602-266E-3FB3-FAEAFE232B07}"/>
              </a:ext>
            </a:extLst>
          </p:cNvPr>
          <p:cNvSpPr txBox="1"/>
          <p:nvPr/>
        </p:nvSpPr>
        <p:spPr>
          <a:xfrm>
            <a:off x="6335335" y="3089424"/>
            <a:ext cx="4897014" cy="338554"/>
          </a:xfrm>
          <a:prstGeom prst="rect">
            <a:avLst/>
          </a:prstGeom>
          <a:noFill/>
        </p:spPr>
        <p:txBody>
          <a:bodyPr wrap="square">
            <a:spAutoFit/>
          </a:bodyPr>
          <a:lstStyle/>
          <a:p>
            <a:pPr algn="just"/>
            <a:r>
              <a:rPr lang="es-ES" sz="1600" b="1" i="0" u="none" strike="noStrike" dirty="0">
                <a:solidFill>
                  <a:schemeClr val="tx2"/>
                </a:solidFill>
                <a:effectLst/>
              </a:rPr>
              <a:t>Bonificación por nacimiento al reincorporarse al trabajo</a:t>
            </a:r>
            <a:endParaRPr lang="es-ES" sz="1600" dirty="0">
              <a:solidFill>
                <a:schemeClr val="tx2"/>
              </a:solidFill>
            </a:endParaRPr>
          </a:p>
        </p:txBody>
      </p:sp>
      <p:sp>
        <p:nvSpPr>
          <p:cNvPr id="10" name="CuadroTexto 9">
            <a:extLst>
              <a:ext uri="{FF2B5EF4-FFF2-40B4-BE49-F238E27FC236}">
                <a16:creationId xmlns:a16="http://schemas.microsoft.com/office/drawing/2014/main" id="{29CD07A3-4BAF-9478-3498-03A63DEE41F9}"/>
              </a:ext>
            </a:extLst>
          </p:cNvPr>
          <p:cNvSpPr txBox="1"/>
          <p:nvPr/>
        </p:nvSpPr>
        <p:spPr>
          <a:xfrm>
            <a:off x="182185" y="1712162"/>
            <a:ext cx="4301819" cy="369332"/>
          </a:xfrm>
          <a:prstGeom prst="rect">
            <a:avLst/>
          </a:prstGeom>
          <a:noFill/>
        </p:spPr>
        <p:txBody>
          <a:bodyPr wrap="none" rtlCol="0">
            <a:spAutoFit/>
          </a:bodyPr>
          <a:lstStyle/>
          <a:p>
            <a:r>
              <a:rPr lang="es-ES" b="1" i="0" u="none" strike="noStrike" dirty="0">
                <a:solidFill>
                  <a:schemeClr val="tx2"/>
                </a:solidFill>
                <a:effectLst/>
              </a:rPr>
              <a:t>Base de cotización aplicable en Tarifa Plana</a:t>
            </a:r>
            <a:endParaRPr lang="es-ES" dirty="0">
              <a:solidFill>
                <a:schemeClr val="tx2"/>
              </a:solidFill>
            </a:endParaRPr>
          </a:p>
        </p:txBody>
      </p:sp>
      <p:sp>
        <p:nvSpPr>
          <p:cNvPr id="11" name="CuadroTexto 10">
            <a:extLst>
              <a:ext uri="{FF2B5EF4-FFF2-40B4-BE49-F238E27FC236}">
                <a16:creationId xmlns:a16="http://schemas.microsoft.com/office/drawing/2014/main" id="{6628737A-70B9-1820-C61A-9209D8A8DB6B}"/>
              </a:ext>
            </a:extLst>
          </p:cNvPr>
          <p:cNvSpPr txBox="1"/>
          <p:nvPr/>
        </p:nvSpPr>
        <p:spPr>
          <a:xfrm>
            <a:off x="256592" y="2122340"/>
            <a:ext cx="11465238" cy="584775"/>
          </a:xfrm>
          <a:prstGeom prst="rect">
            <a:avLst/>
          </a:prstGeom>
          <a:noFill/>
        </p:spPr>
        <p:txBody>
          <a:bodyPr wrap="square">
            <a:spAutoFit/>
          </a:bodyPr>
          <a:lstStyle/>
          <a:p>
            <a:pPr algn="just"/>
            <a:r>
              <a:rPr lang="es-ES" sz="1600" b="0" i="0" u="none" strike="noStrike" dirty="0">
                <a:solidFill>
                  <a:srgbClr val="29261D"/>
                </a:solidFill>
                <a:effectLst/>
              </a:rPr>
              <a:t>La base de cotización durante los períodos en los que se disfrute de la tarifa plana será la base mínima del tramo 1 de la tabla general de bases de cotización.</a:t>
            </a:r>
            <a:endParaRPr lang="es-ES" sz="1600" dirty="0">
              <a:solidFill>
                <a:schemeClr val="accent1"/>
              </a:solidFill>
            </a:endParaRPr>
          </a:p>
        </p:txBody>
      </p:sp>
      <p:cxnSp>
        <p:nvCxnSpPr>
          <p:cNvPr id="12" name="Conector recto 11">
            <a:extLst>
              <a:ext uri="{FF2B5EF4-FFF2-40B4-BE49-F238E27FC236}">
                <a16:creationId xmlns:a16="http://schemas.microsoft.com/office/drawing/2014/main" id="{DD0C324C-B144-008B-6628-4EA8FA8C8D9B}"/>
              </a:ext>
            </a:extLst>
          </p:cNvPr>
          <p:cNvCxnSpPr>
            <a:cxnSpLocks/>
          </p:cNvCxnSpPr>
          <p:nvPr/>
        </p:nvCxnSpPr>
        <p:spPr>
          <a:xfrm>
            <a:off x="6216371" y="2939143"/>
            <a:ext cx="0" cy="152089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4232F8E-E92E-63E9-C257-494BAADD732F}"/>
              </a:ext>
            </a:extLst>
          </p:cNvPr>
          <p:cNvCxnSpPr>
            <a:cxnSpLocks/>
          </p:cNvCxnSpPr>
          <p:nvPr/>
        </p:nvCxnSpPr>
        <p:spPr>
          <a:xfrm flipH="1">
            <a:off x="1490415" y="2889758"/>
            <a:ext cx="9717831" cy="1160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D6642FA8-2A47-1800-7DCD-F54BEF81D310}"/>
              </a:ext>
            </a:extLst>
          </p:cNvPr>
          <p:cNvPicPr>
            <a:picLocks noChangeAspect="1"/>
          </p:cNvPicPr>
          <p:nvPr/>
        </p:nvPicPr>
        <p:blipFill>
          <a:blip r:embed="rId2"/>
          <a:stretch>
            <a:fillRect/>
          </a:stretch>
        </p:blipFill>
        <p:spPr>
          <a:xfrm>
            <a:off x="5484666" y="4940543"/>
            <a:ext cx="1222668" cy="1205326"/>
          </a:xfrm>
          <a:prstGeom prst="round2DiagRect">
            <a:avLst>
              <a:gd name="adj1" fmla="val 16667"/>
              <a:gd name="adj2" fmla="val 1614"/>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3462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0C823A91-A2E1-7854-1931-71BFBCFE9A0E}"/>
              </a:ext>
            </a:extLst>
          </p:cNvPr>
          <p:cNvSpPr/>
          <p:nvPr/>
        </p:nvSpPr>
        <p:spPr>
          <a:xfrm>
            <a:off x="335901" y="1150355"/>
            <a:ext cx="11376200" cy="4619854"/>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616212C-9514-826F-716D-2F2A2556BDB5}"/>
              </a:ext>
            </a:extLst>
          </p:cNvPr>
          <p:cNvSpPr txBox="1"/>
          <p:nvPr/>
        </p:nvSpPr>
        <p:spPr>
          <a:xfrm>
            <a:off x="335901" y="1150355"/>
            <a:ext cx="11230285" cy="4619854"/>
          </a:xfrm>
          <a:prstGeom prst="rect">
            <a:avLst/>
          </a:prstGeom>
          <a:noFill/>
        </p:spPr>
        <p:txBody>
          <a:bodyPr wrap="square">
            <a:spAutoFit/>
          </a:bodyPr>
          <a:lstStyle/>
          <a:p>
            <a:pPr marL="285750" indent="-285750" algn="just">
              <a:lnSpc>
                <a:spcPct val="150000"/>
              </a:lnSpc>
              <a:buFontTx/>
              <a:buChar char="-"/>
            </a:pPr>
            <a:r>
              <a:rPr lang="es-ES" dirty="0"/>
              <a:t>Los autónomos en pluriactividad tendrán derecho al reintegro del 50% del exceso de sus cotizaciones por contingencias comunes si superan la cuantía que se establezca en la Ley de Presupuestos Generales del Estado para cada ejercicio, con el tope del 50% de las cuotas ingresadas en el régimen de Autónomos por contingencias comunes.</a:t>
            </a:r>
          </a:p>
          <a:p>
            <a:pPr marL="285750" indent="-285750" algn="just">
              <a:lnSpc>
                <a:spcPct val="150000"/>
              </a:lnSpc>
              <a:buFontTx/>
              <a:buChar char="-"/>
            </a:pPr>
            <a:endParaRPr lang="es-ES" dirty="0"/>
          </a:p>
          <a:p>
            <a:pPr marL="285750" indent="-285750" algn="just">
              <a:lnSpc>
                <a:spcPct val="150000"/>
              </a:lnSpc>
              <a:buFontTx/>
              <a:buChar char="-"/>
            </a:pPr>
            <a:r>
              <a:rPr lang="es-ES" dirty="0"/>
              <a:t>Es compatible la prestación por cese de actividad con el trabajo por cuenta ajena en los dos nuevos supuestos que se han incorporado para la prestación de cese de actividad compatible con la actividad con el límite de rendimientos netos mensuales equivalentes al SMI. Asimismo la situación de pluriactividad será compatible con la percepción de la prestación de cese de actividad en el resto de supuestos siempre que la suma de la retribución mensual media de los últimos cuatro meses inmediatamente anteriores al nacimiento del derecho y la prestación por cese, resulte una cantidad media mensual interior al SMI.</a:t>
            </a:r>
          </a:p>
        </p:txBody>
      </p:sp>
      <p:sp>
        <p:nvSpPr>
          <p:cNvPr id="4" name="CuadroTexto 3">
            <a:extLst>
              <a:ext uri="{FF2B5EF4-FFF2-40B4-BE49-F238E27FC236}">
                <a16:creationId xmlns:a16="http://schemas.microsoft.com/office/drawing/2014/main" id="{245981BD-0BCD-C648-F785-12E3E003824B}"/>
              </a:ext>
            </a:extLst>
          </p:cNvPr>
          <p:cNvSpPr txBox="1"/>
          <p:nvPr/>
        </p:nvSpPr>
        <p:spPr>
          <a:xfrm>
            <a:off x="335901" y="191108"/>
            <a:ext cx="6102220" cy="707886"/>
          </a:xfrm>
          <a:prstGeom prst="rect">
            <a:avLst/>
          </a:prstGeom>
          <a:noFill/>
        </p:spPr>
        <p:txBody>
          <a:bodyPr wrap="square">
            <a:spAutoFit/>
          </a:bodyPr>
          <a:lstStyle/>
          <a:p>
            <a:r>
              <a:rPr lang="es-ES" sz="4000" dirty="0">
                <a:latin typeface="+mj-lt"/>
              </a:rPr>
              <a:t>3</a:t>
            </a:r>
            <a:r>
              <a:rPr lang="es-ES" sz="4000" i="0" u="none" strike="noStrike" dirty="0">
                <a:effectLst/>
                <a:latin typeface="+mj-lt"/>
              </a:rPr>
              <a:t>. Pluriactividad</a:t>
            </a:r>
            <a:endParaRPr lang="es-ES" sz="4000" dirty="0">
              <a:latin typeface="+mj-lt"/>
            </a:endParaRPr>
          </a:p>
        </p:txBody>
      </p:sp>
    </p:spTree>
    <p:extLst>
      <p:ext uri="{BB962C8B-B14F-4D97-AF65-F5344CB8AC3E}">
        <p14:creationId xmlns:p14="http://schemas.microsoft.com/office/powerpoint/2010/main" val="354057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1C3F88F2-4471-ECA5-4AD7-C86DD5EB22A2}"/>
              </a:ext>
            </a:extLst>
          </p:cNvPr>
          <p:cNvSpPr/>
          <p:nvPr/>
        </p:nvSpPr>
        <p:spPr>
          <a:xfrm>
            <a:off x="200607" y="2274838"/>
            <a:ext cx="11748796" cy="2841911"/>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5C15E1-90B0-986D-0E59-058AE0B1B800}"/>
              </a:ext>
            </a:extLst>
          </p:cNvPr>
          <p:cNvSpPr txBox="1"/>
          <p:nvPr/>
        </p:nvSpPr>
        <p:spPr>
          <a:xfrm>
            <a:off x="200607" y="454232"/>
            <a:ext cx="9171992" cy="707886"/>
          </a:xfrm>
          <a:prstGeom prst="rect">
            <a:avLst/>
          </a:prstGeom>
          <a:noFill/>
        </p:spPr>
        <p:txBody>
          <a:bodyPr wrap="square">
            <a:spAutoFit/>
          </a:bodyPr>
          <a:lstStyle/>
          <a:p>
            <a:r>
              <a:rPr lang="es-ES" sz="4000" i="0" u="none" strike="noStrike" dirty="0">
                <a:effectLst/>
                <a:latin typeface="+mj-lt"/>
              </a:rPr>
              <a:t>4. Prestaciones</a:t>
            </a:r>
            <a:endParaRPr lang="es-ES" sz="4000" dirty="0">
              <a:latin typeface="+mj-lt"/>
            </a:endParaRPr>
          </a:p>
        </p:txBody>
      </p:sp>
      <p:sp>
        <p:nvSpPr>
          <p:cNvPr id="4" name="CuadroTexto 3">
            <a:extLst>
              <a:ext uri="{FF2B5EF4-FFF2-40B4-BE49-F238E27FC236}">
                <a16:creationId xmlns:a16="http://schemas.microsoft.com/office/drawing/2014/main" id="{F75DC533-297E-9ED6-C98A-59765FE3FA90}"/>
              </a:ext>
            </a:extLst>
          </p:cNvPr>
          <p:cNvSpPr txBox="1"/>
          <p:nvPr/>
        </p:nvSpPr>
        <p:spPr>
          <a:xfrm>
            <a:off x="242597" y="2487748"/>
            <a:ext cx="11450050" cy="2251065"/>
          </a:xfrm>
          <a:prstGeom prst="rect">
            <a:avLst/>
          </a:prstGeom>
          <a:noFill/>
        </p:spPr>
        <p:txBody>
          <a:bodyPr wrap="square">
            <a:spAutoFit/>
          </a:bodyPr>
          <a:lstStyle/>
          <a:p>
            <a:pPr algn="just">
              <a:lnSpc>
                <a:spcPct val="150000"/>
              </a:lnSpc>
            </a:pPr>
            <a:r>
              <a:rPr lang="es-ES" sz="2400" dirty="0"/>
              <a:t>Se han creado nuevos supuestos: Por reducción del 60% de la plantilla. Por mantenimiento de deudas cuyo importe supere el 150% de los ingresos ordinarios o ventas durante dos trimestres fiscales Por fuerza mayor, determinante del cese temporal o definitivo de la actividad económica o profesional.</a:t>
            </a:r>
          </a:p>
        </p:txBody>
      </p:sp>
      <p:sp>
        <p:nvSpPr>
          <p:cNvPr id="5" name="CuadroTexto 4">
            <a:extLst>
              <a:ext uri="{FF2B5EF4-FFF2-40B4-BE49-F238E27FC236}">
                <a16:creationId xmlns:a16="http://schemas.microsoft.com/office/drawing/2014/main" id="{27E06881-09E8-3C01-075C-6012E12C6072}"/>
              </a:ext>
            </a:extLst>
          </p:cNvPr>
          <p:cNvSpPr txBox="1"/>
          <p:nvPr/>
        </p:nvSpPr>
        <p:spPr>
          <a:xfrm>
            <a:off x="200607" y="1598568"/>
            <a:ext cx="4763163" cy="461665"/>
          </a:xfrm>
          <a:prstGeom prst="rect">
            <a:avLst/>
          </a:prstGeom>
          <a:noFill/>
        </p:spPr>
        <p:txBody>
          <a:bodyPr wrap="none" rtlCol="0">
            <a:spAutoFit/>
          </a:bodyPr>
          <a:lstStyle/>
          <a:p>
            <a:r>
              <a:rPr lang="es-ES" sz="2400" b="1" i="0" u="none" strike="noStrike" dirty="0">
                <a:solidFill>
                  <a:schemeClr val="tx2"/>
                </a:solidFill>
                <a:effectLst/>
              </a:rPr>
              <a:t>PRESTACIÓN DE CESE DE ACTIVIDAD</a:t>
            </a:r>
            <a:endParaRPr lang="es-ES" sz="2400" dirty="0">
              <a:solidFill>
                <a:schemeClr val="tx2"/>
              </a:solidFill>
            </a:endParaRPr>
          </a:p>
        </p:txBody>
      </p:sp>
    </p:spTree>
    <p:extLst>
      <p:ext uri="{BB962C8B-B14F-4D97-AF65-F5344CB8AC3E}">
        <p14:creationId xmlns:p14="http://schemas.microsoft.com/office/powerpoint/2010/main" val="357772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C7B7704F-7884-479F-FD67-7F52B0A487E4}"/>
              </a:ext>
            </a:extLst>
          </p:cNvPr>
          <p:cNvSpPr txBox="1"/>
          <p:nvPr/>
        </p:nvSpPr>
        <p:spPr>
          <a:xfrm>
            <a:off x="200607" y="483415"/>
            <a:ext cx="9171992" cy="646331"/>
          </a:xfrm>
          <a:prstGeom prst="rect">
            <a:avLst/>
          </a:prstGeom>
          <a:noFill/>
        </p:spPr>
        <p:txBody>
          <a:bodyPr wrap="square">
            <a:spAutoFit/>
          </a:bodyPr>
          <a:lstStyle/>
          <a:p>
            <a:r>
              <a:rPr lang="es-ES" sz="3600" b="1" i="0" u="none" strike="noStrike" dirty="0">
                <a:solidFill>
                  <a:srgbClr val="2F523E"/>
                </a:solidFill>
                <a:effectLst/>
                <a:latin typeface="+mj-lt"/>
              </a:rPr>
              <a:t>4. Prestaciones</a:t>
            </a:r>
            <a:endParaRPr lang="es-ES" sz="3600" dirty="0">
              <a:solidFill>
                <a:schemeClr val="accent1"/>
              </a:solidFill>
              <a:latin typeface="+mj-lt"/>
            </a:endParaRPr>
          </a:p>
        </p:txBody>
      </p:sp>
      <p:sp>
        <p:nvSpPr>
          <p:cNvPr id="3" name="Rectángulo: esquinas redondeadas 2">
            <a:extLst>
              <a:ext uri="{FF2B5EF4-FFF2-40B4-BE49-F238E27FC236}">
                <a16:creationId xmlns:a16="http://schemas.microsoft.com/office/drawing/2014/main" id="{51FDDF11-8771-479F-4D1F-7EC605699679}"/>
              </a:ext>
            </a:extLst>
          </p:cNvPr>
          <p:cNvSpPr/>
          <p:nvPr/>
        </p:nvSpPr>
        <p:spPr>
          <a:xfrm>
            <a:off x="200607" y="1997839"/>
            <a:ext cx="11774141" cy="2480856"/>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93F28235-ABAE-2653-3057-1ACACFF39E09}"/>
              </a:ext>
            </a:extLst>
          </p:cNvPr>
          <p:cNvSpPr txBox="1"/>
          <p:nvPr/>
        </p:nvSpPr>
        <p:spPr>
          <a:xfrm>
            <a:off x="301688" y="1997838"/>
            <a:ext cx="11673060" cy="2344168"/>
          </a:xfrm>
          <a:prstGeom prst="rect">
            <a:avLst/>
          </a:prstGeom>
          <a:noFill/>
        </p:spPr>
        <p:txBody>
          <a:bodyPr wrap="square">
            <a:spAutoFit/>
          </a:bodyPr>
          <a:lstStyle/>
          <a:p>
            <a:pPr>
              <a:lnSpc>
                <a:spcPct val="150000"/>
              </a:lnSpc>
            </a:pPr>
            <a:r>
              <a:rPr lang="es-ES" sz="2000" b="0" i="0" u="none" strike="noStrike" dirty="0">
                <a:solidFill>
                  <a:srgbClr val="000000"/>
                </a:solidFill>
                <a:effectLst/>
                <a:latin typeface="Trebuchet MS" panose="020B0603020202020204" pitchFamily="34" charset="0"/>
              </a:rPr>
              <a:t>El importe de las prestaciones irá en función de la base de cotización que se elija dentro del tramo de los rendimientos que corresponda. </a:t>
            </a:r>
          </a:p>
          <a:p>
            <a:pPr>
              <a:lnSpc>
                <a:spcPct val="150000"/>
              </a:lnSpc>
            </a:pPr>
            <a:endParaRPr lang="es-ES" sz="2000" dirty="0">
              <a:solidFill>
                <a:srgbClr val="000000"/>
              </a:solidFill>
              <a:effectLst/>
              <a:latin typeface="Trebuchet MS" panose="020B0603020202020204" pitchFamily="34" charset="0"/>
            </a:endParaRPr>
          </a:p>
          <a:p>
            <a:pPr>
              <a:lnSpc>
                <a:spcPct val="150000"/>
              </a:lnSpc>
            </a:pPr>
            <a:r>
              <a:rPr lang="es-ES" sz="2000" b="0" i="0" u="none" strike="noStrike" dirty="0">
                <a:solidFill>
                  <a:srgbClr val="000000"/>
                </a:solidFill>
                <a:effectLst/>
                <a:latin typeface="Trebuchet MS" panose="020B0603020202020204" pitchFamily="34" charset="0"/>
              </a:rPr>
              <a:t>En el momento de la regularización, la base de cotización que se tenía durante la situación de baja se entenderá como definitiva y no será objeto de regularización. </a:t>
            </a:r>
            <a:endParaRPr lang="es-ES" sz="2000" dirty="0">
              <a:solidFill>
                <a:srgbClr val="000000"/>
              </a:solidFill>
              <a:effectLst/>
              <a:latin typeface="Trebuchet MS" panose="020B0603020202020204" pitchFamily="34" charset="0"/>
            </a:endParaRPr>
          </a:p>
        </p:txBody>
      </p:sp>
      <p:sp>
        <p:nvSpPr>
          <p:cNvPr id="5" name="CuadroTexto 4">
            <a:extLst>
              <a:ext uri="{FF2B5EF4-FFF2-40B4-BE49-F238E27FC236}">
                <a16:creationId xmlns:a16="http://schemas.microsoft.com/office/drawing/2014/main" id="{ACBE383C-02ED-5C58-219F-96D9E92E6866}"/>
              </a:ext>
            </a:extLst>
          </p:cNvPr>
          <p:cNvSpPr txBox="1"/>
          <p:nvPr/>
        </p:nvSpPr>
        <p:spPr>
          <a:xfrm>
            <a:off x="200608" y="1379126"/>
            <a:ext cx="9514112" cy="369332"/>
          </a:xfrm>
          <a:prstGeom prst="rect">
            <a:avLst/>
          </a:prstGeom>
          <a:noFill/>
        </p:spPr>
        <p:txBody>
          <a:bodyPr wrap="square">
            <a:spAutoFit/>
          </a:bodyPr>
          <a:lstStyle/>
          <a:p>
            <a:pPr algn="just"/>
            <a:r>
              <a:rPr lang="es-ES" b="1" i="0" u="none" strike="noStrike" dirty="0">
                <a:solidFill>
                  <a:schemeClr val="tx2"/>
                </a:solidFill>
                <a:effectLst/>
              </a:rPr>
              <a:t>PRESTACIÓN DE INCAPACIDAD TEMPORAL y OTRAS PRESTACIONES</a:t>
            </a:r>
            <a:endParaRPr lang="es-ES" dirty="0">
              <a:solidFill>
                <a:schemeClr val="tx2"/>
              </a:solidFill>
            </a:endParaRPr>
          </a:p>
        </p:txBody>
      </p:sp>
    </p:spTree>
    <p:extLst>
      <p:ext uri="{BB962C8B-B14F-4D97-AF65-F5344CB8AC3E}">
        <p14:creationId xmlns:p14="http://schemas.microsoft.com/office/powerpoint/2010/main" val="11833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B8558487-FB4A-437C-A6CC-78DB046E14DA}"/>
              </a:ext>
            </a:extLst>
          </p:cNvPr>
          <p:cNvSpPr/>
          <p:nvPr/>
        </p:nvSpPr>
        <p:spPr>
          <a:xfrm>
            <a:off x="200607" y="1824135"/>
            <a:ext cx="11501767" cy="3027784"/>
          </a:xfrm>
          <a:prstGeom prst="roundRect">
            <a:avLst>
              <a:gd name="adj" fmla="val 397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FBD06B8-B0D3-2666-66F3-69CA43C9E7CC}"/>
              </a:ext>
            </a:extLst>
          </p:cNvPr>
          <p:cNvSpPr txBox="1"/>
          <p:nvPr/>
        </p:nvSpPr>
        <p:spPr>
          <a:xfrm>
            <a:off x="335900" y="1693715"/>
            <a:ext cx="11366473" cy="2957861"/>
          </a:xfrm>
          <a:prstGeom prst="rect">
            <a:avLst/>
          </a:prstGeom>
          <a:noFill/>
        </p:spPr>
        <p:txBody>
          <a:bodyPr wrap="square">
            <a:spAutoFit/>
          </a:bodyPr>
          <a:lstStyle/>
          <a:p>
            <a:pPr algn="just">
              <a:lnSpc>
                <a:spcPct val="150000"/>
              </a:lnSpc>
            </a:pPr>
            <a:endParaRPr lang="es-ES" dirty="0"/>
          </a:p>
          <a:p>
            <a:pPr marL="285750" indent="-285750" algn="just">
              <a:lnSpc>
                <a:spcPct val="150000"/>
              </a:lnSpc>
              <a:buFontTx/>
              <a:buChar char="-"/>
            </a:pPr>
            <a:r>
              <a:rPr lang="es-ES" dirty="0"/>
              <a:t>Los trabajadores autónomos que estén de alta a 31 de diciembre de 2022. hasta que no ejerciten la opción de cotizar por sus rendimientos, seguirán cotizando durante el año 2023 sobre la base que tengan a diciembre de 2022.</a:t>
            </a:r>
          </a:p>
          <a:p>
            <a:pPr marL="285750" indent="-285750" algn="just">
              <a:lnSpc>
                <a:spcPct val="150000"/>
              </a:lnSpc>
              <a:buFontTx/>
              <a:buChar char="-"/>
            </a:pPr>
            <a:endParaRPr lang="es-ES" dirty="0"/>
          </a:p>
          <a:p>
            <a:pPr marL="285750" indent="-285750" algn="just">
              <a:lnSpc>
                <a:spcPct val="150000"/>
              </a:lnSpc>
              <a:buFontTx/>
              <a:buChar char="-"/>
            </a:pPr>
            <a:r>
              <a:rPr lang="es-ES" dirty="0"/>
              <a:t>Los trabajadores autónomos que a 31 de diciembre vinieren cotizando por una base de cotización superior a la que les correspondiera en función de sus rendimientos, podrán mantener dicha base de cotización aunque sus rendimientos determinen la aplicación de una base de cotización inferior.</a:t>
            </a:r>
          </a:p>
        </p:txBody>
      </p:sp>
      <p:sp>
        <p:nvSpPr>
          <p:cNvPr id="4" name="CuadroTexto 3">
            <a:extLst>
              <a:ext uri="{FF2B5EF4-FFF2-40B4-BE49-F238E27FC236}">
                <a16:creationId xmlns:a16="http://schemas.microsoft.com/office/drawing/2014/main" id="{A288A038-1546-5560-2680-57F9D8A57B76}"/>
              </a:ext>
            </a:extLst>
          </p:cNvPr>
          <p:cNvSpPr txBox="1"/>
          <p:nvPr/>
        </p:nvSpPr>
        <p:spPr>
          <a:xfrm>
            <a:off x="335901" y="449816"/>
            <a:ext cx="9339943" cy="646331"/>
          </a:xfrm>
          <a:prstGeom prst="rect">
            <a:avLst/>
          </a:prstGeom>
          <a:noFill/>
        </p:spPr>
        <p:txBody>
          <a:bodyPr wrap="square">
            <a:spAutoFit/>
          </a:bodyPr>
          <a:lstStyle/>
          <a:p>
            <a:r>
              <a:rPr lang="es-ES" sz="3600" i="0" u="none" strike="noStrike" dirty="0">
                <a:solidFill>
                  <a:srgbClr val="204834"/>
                </a:solidFill>
                <a:effectLst/>
              </a:rPr>
              <a:t>5. Mantenimiento de la base de cotización</a:t>
            </a:r>
            <a:endParaRPr lang="es-ES" sz="3600" dirty="0"/>
          </a:p>
        </p:txBody>
      </p:sp>
      <p:sp>
        <p:nvSpPr>
          <p:cNvPr id="5" name="CuadroTexto 4">
            <a:extLst>
              <a:ext uri="{FF2B5EF4-FFF2-40B4-BE49-F238E27FC236}">
                <a16:creationId xmlns:a16="http://schemas.microsoft.com/office/drawing/2014/main" id="{01F26CB7-5584-3981-6C06-B12DB9820220}"/>
              </a:ext>
            </a:extLst>
          </p:cNvPr>
          <p:cNvSpPr txBox="1"/>
          <p:nvPr/>
        </p:nvSpPr>
        <p:spPr>
          <a:xfrm>
            <a:off x="4803354" y="1226567"/>
            <a:ext cx="2431563" cy="646331"/>
          </a:xfrm>
          <a:prstGeom prst="rect">
            <a:avLst/>
          </a:prstGeom>
          <a:noFill/>
        </p:spPr>
        <p:txBody>
          <a:bodyPr wrap="none" rtlCol="0">
            <a:spAutoFit/>
          </a:bodyPr>
          <a:lstStyle/>
          <a:p>
            <a:r>
              <a:rPr lang="es-ES" sz="3600" b="1" dirty="0"/>
              <a:t>SUPUESTOS</a:t>
            </a:r>
          </a:p>
        </p:txBody>
      </p:sp>
    </p:spTree>
    <p:extLst>
      <p:ext uri="{BB962C8B-B14F-4D97-AF65-F5344CB8AC3E}">
        <p14:creationId xmlns:p14="http://schemas.microsoft.com/office/powerpoint/2010/main" val="217509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FF9BAEB6-697D-3777-6003-19876BD6AE7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Lst>
          </a:blip>
          <a:srcRect l="46723" t="31712" r="11013" b="23424"/>
          <a:stretch/>
        </p:blipFill>
        <p:spPr>
          <a:xfrm>
            <a:off x="1543357" y="347040"/>
            <a:ext cx="9105285" cy="5436973"/>
          </a:xfrm>
          <a:prstGeom prst="rect">
            <a:avLst/>
          </a:prstGeom>
        </p:spPr>
      </p:pic>
    </p:spTree>
    <p:extLst>
      <p:ext uri="{BB962C8B-B14F-4D97-AF65-F5344CB8AC3E}">
        <p14:creationId xmlns:p14="http://schemas.microsoft.com/office/powerpoint/2010/main" val="375880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6C709D-09E6-4D47-BD38-CCF9A7C2E149}"/>
              </a:ext>
            </a:extLst>
          </p:cNvPr>
          <p:cNvSpPr>
            <a:spLocks noGrp="1"/>
          </p:cNvSpPr>
          <p:nvPr>
            <p:ph type="title"/>
          </p:nvPr>
        </p:nvSpPr>
        <p:spPr>
          <a:xfrm>
            <a:off x="5596501" y="489508"/>
            <a:ext cx="5754896" cy="1667569"/>
          </a:xfrm>
        </p:spPr>
        <p:txBody>
          <a:bodyPr vert="horz" lIns="91440" tIns="45720" rIns="91440" bIns="45720" rtlCol="0" anchor="b">
            <a:normAutofit/>
          </a:bodyPr>
          <a:lstStyle/>
          <a:p>
            <a:r>
              <a:rPr lang="en-US" sz="4000" kern="1200">
                <a:solidFill>
                  <a:schemeClr val="tx1"/>
                </a:solidFill>
                <a:latin typeface="+mj-lt"/>
                <a:ea typeface="+mj-ea"/>
                <a:cs typeface="+mj-cs"/>
              </a:rPr>
              <a:t>INDICE</a:t>
            </a:r>
          </a:p>
        </p:txBody>
      </p:sp>
      <p:pic>
        <p:nvPicPr>
          <p:cNvPr id="15" name="Imagen 14">
            <a:extLst>
              <a:ext uri="{FF2B5EF4-FFF2-40B4-BE49-F238E27FC236}">
                <a16:creationId xmlns:a16="http://schemas.microsoft.com/office/drawing/2014/main" id="{56BABDBB-2294-FCD7-E67D-0F2C57F29448}"/>
              </a:ext>
            </a:extLst>
          </p:cNvPr>
          <p:cNvPicPr>
            <a:picLocks noChangeAspect="1"/>
          </p:cNvPicPr>
          <p:nvPr/>
        </p:nvPicPr>
        <p:blipFill rotWithShape="1">
          <a:blip r:embed="rId2"/>
          <a:srcRect t="4781" r="1" b="20085"/>
          <a:stretch/>
        </p:blipFill>
        <p:spPr>
          <a:xfrm>
            <a:off x="1068130" y="1044061"/>
            <a:ext cx="3876165" cy="4338183"/>
          </a:xfrm>
          <a:prstGeom prst="rect">
            <a:avLst/>
          </a:prstGeom>
        </p:spPr>
      </p:pic>
      <p:sp>
        <p:nvSpPr>
          <p:cNvPr id="7" name="CuadroTexto 6">
            <a:extLst>
              <a:ext uri="{FF2B5EF4-FFF2-40B4-BE49-F238E27FC236}">
                <a16:creationId xmlns:a16="http://schemas.microsoft.com/office/drawing/2014/main" id="{CC14D40F-E284-A15C-25ED-04E0D8D97125}"/>
              </a:ext>
            </a:extLst>
          </p:cNvPr>
          <p:cNvSpPr txBox="1"/>
          <p:nvPr/>
        </p:nvSpPr>
        <p:spPr>
          <a:xfrm>
            <a:off x="5596502" y="2405894"/>
            <a:ext cx="5754896" cy="319746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a:t>1. Nuevo Régimen de Autónomos </a:t>
            </a:r>
          </a:p>
          <a:p>
            <a:pPr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2. Tarifa plana y otras bonificaciones o reducciones de cuota </a:t>
            </a:r>
          </a:p>
          <a:p>
            <a:pPr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3. Pluriactividad </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4. Prestaciones </a:t>
            </a:r>
          </a:p>
          <a:p>
            <a:pPr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5. Mantenimiento de la base cotización</a:t>
            </a:r>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95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802B7D33-6221-DEE6-2CE5-53A0CA15B8B4}"/>
              </a:ext>
            </a:extLst>
          </p:cNvPr>
          <p:cNvSpPr txBox="1">
            <a:spLocks/>
          </p:cNvSpPr>
          <p:nvPr/>
        </p:nvSpPr>
        <p:spPr>
          <a:xfrm>
            <a:off x="186686" y="300119"/>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t>1. Nuevo </a:t>
            </a:r>
            <a:r>
              <a:rPr lang="en-US" sz="4000" dirty="0" err="1"/>
              <a:t>Régimen</a:t>
            </a:r>
            <a:r>
              <a:rPr lang="en-US" sz="4000" dirty="0"/>
              <a:t> de </a:t>
            </a:r>
            <a:r>
              <a:rPr lang="en-US" sz="4000" dirty="0" err="1"/>
              <a:t>Autónomos</a:t>
            </a:r>
            <a:endParaRPr lang="en-US" sz="4000" dirty="0"/>
          </a:p>
        </p:txBody>
      </p:sp>
      <p:graphicFrame>
        <p:nvGraphicFramePr>
          <p:cNvPr id="6" name="CuadroTexto 10">
            <a:extLst>
              <a:ext uri="{FF2B5EF4-FFF2-40B4-BE49-F238E27FC236}">
                <a16:creationId xmlns:a16="http://schemas.microsoft.com/office/drawing/2014/main" id="{BB019723-C3FE-5B37-A374-6E3ECD34058D}"/>
              </a:ext>
            </a:extLst>
          </p:cNvPr>
          <p:cNvGraphicFramePr/>
          <p:nvPr>
            <p:extLst>
              <p:ext uri="{D42A27DB-BD31-4B8C-83A1-F6EECF244321}">
                <p14:modId xmlns:p14="http://schemas.microsoft.com/office/powerpoint/2010/main" val="395277098"/>
              </p:ext>
            </p:extLst>
          </p:nvPr>
        </p:nvGraphicFramePr>
        <p:xfrm>
          <a:off x="635504" y="1340979"/>
          <a:ext cx="10911227" cy="432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04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6279B273-9DAD-F3E6-3A6A-620A8348E6BF}"/>
              </a:ext>
            </a:extLst>
          </p:cNvPr>
          <p:cNvSpPr>
            <a:spLocks noGrp="1"/>
          </p:cNvSpPr>
          <p:nvPr>
            <p:ph type="title"/>
          </p:nvPr>
        </p:nvSpPr>
        <p:spPr>
          <a:xfrm>
            <a:off x="95428" y="219886"/>
            <a:ext cx="7177152" cy="740741"/>
          </a:xfrm>
        </p:spPr>
        <p:txBody>
          <a:bodyPr vert="horz" lIns="91440" tIns="45720" rIns="91440" bIns="45720" rtlCol="0" anchor="t">
            <a:normAutofit/>
          </a:bodyPr>
          <a:lstStyle/>
          <a:p>
            <a:pPr algn="r"/>
            <a:r>
              <a:rPr lang="en-US" sz="4000" kern="1200" dirty="0">
                <a:solidFill>
                  <a:schemeClr val="tx1"/>
                </a:solidFill>
                <a:latin typeface="+mj-lt"/>
                <a:ea typeface="+mj-ea"/>
                <a:cs typeface="+mj-cs"/>
              </a:rPr>
              <a:t>1. Nuevo </a:t>
            </a:r>
            <a:r>
              <a:rPr lang="en-US" sz="4000" kern="1200" dirty="0" err="1">
                <a:solidFill>
                  <a:schemeClr val="tx1"/>
                </a:solidFill>
                <a:latin typeface="+mj-lt"/>
                <a:ea typeface="+mj-ea"/>
                <a:cs typeface="+mj-cs"/>
              </a:rPr>
              <a:t>Régimen</a:t>
            </a:r>
            <a:r>
              <a:rPr lang="en-US" sz="4000" kern="1200" dirty="0">
                <a:solidFill>
                  <a:schemeClr val="tx1"/>
                </a:solidFill>
                <a:latin typeface="+mj-lt"/>
                <a:ea typeface="+mj-ea"/>
                <a:cs typeface="+mj-cs"/>
              </a:rPr>
              <a:t> de </a:t>
            </a:r>
            <a:r>
              <a:rPr lang="en-US" sz="4000" kern="1200" dirty="0" err="1">
                <a:solidFill>
                  <a:schemeClr val="tx1"/>
                </a:solidFill>
                <a:latin typeface="+mj-lt"/>
                <a:ea typeface="+mj-ea"/>
                <a:cs typeface="+mj-cs"/>
              </a:rPr>
              <a:t>Autónomos</a:t>
            </a:r>
            <a:endParaRPr lang="en-US" sz="4000" kern="1200" dirty="0">
              <a:solidFill>
                <a:schemeClr val="tx1"/>
              </a:solidFill>
              <a:latin typeface="+mj-lt"/>
              <a:ea typeface="+mj-ea"/>
              <a:cs typeface="+mj-cs"/>
            </a:endParaRPr>
          </a:p>
        </p:txBody>
      </p:sp>
      <p:sp>
        <p:nvSpPr>
          <p:cNvPr id="3" name="Rectángulo: esquinas redondeadas 2">
            <a:extLst>
              <a:ext uri="{FF2B5EF4-FFF2-40B4-BE49-F238E27FC236}">
                <a16:creationId xmlns:a16="http://schemas.microsoft.com/office/drawing/2014/main" id="{4F9169B5-5712-E9D8-73B8-A42AC78A8E6F}"/>
              </a:ext>
            </a:extLst>
          </p:cNvPr>
          <p:cNvSpPr/>
          <p:nvPr/>
        </p:nvSpPr>
        <p:spPr>
          <a:xfrm>
            <a:off x="7613780" y="1783669"/>
            <a:ext cx="3344703" cy="3702731"/>
          </a:xfrm>
          <a:prstGeom prst="roundRect">
            <a:avLst>
              <a:gd name="adj" fmla="val 6634"/>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D75F988F-D4A9-6D1B-C360-6E840D6E8C20}"/>
              </a:ext>
            </a:extLst>
          </p:cNvPr>
          <p:cNvSpPr txBox="1"/>
          <p:nvPr/>
        </p:nvSpPr>
        <p:spPr>
          <a:xfrm>
            <a:off x="370050" y="961054"/>
            <a:ext cx="6627909" cy="4524315"/>
          </a:xfrm>
          <a:prstGeom prst="rect">
            <a:avLst/>
          </a:prstGeom>
          <a:noFill/>
        </p:spPr>
        <p:txBody>
          <a:bodyPr wrap="square">
            <a:spAutoFit/>
          </a:bodyPr>
          <a:lstStyle/>
          <a:p>
            <a:pPr algn="just"/>
            <a:r>
              <a:rPr lang="es-ES" sz="1600" b="1" dirty="0"/>
              <a:t>Autónomos en estimación objetiva: </a:t>
            </a:r>
          </a:p>
          <a:p>
            <a:pPr marL="285750" indent="-285750" algn="just">
              <a:buFontTx/>
              <a:buChar char="-"/>
            </a:pPr>
            <a:r>
              <a:rPr lang="es-ES" sz="1600" dirty="0"/>
              <a:t>Rendimiento previo minorado en el caso de actividades agrícolas, forestales y  ganaderas y el rendimiento neto previo en el resto de supuestos </a:t>
            </a:r>
          </a:p>
          <a:p>
            <a:pPr algn="just"/>
            <a:endParaRPr lang="es-ES" sz="1600" dirty="0"/>
          </a:p>
          <a:p>
            <a:pPr algn="just"/>
            <a:r>
              <a:rPr lang="es-ES" sz="1600" dirty="0"/>
              <a:t>- Sumarle la cuota de autónomos y restarle un 7% </a:t>
            </a:r>
          </a:p>
          <a:p>
            <a:pPr algn="just"/>
            <a:endParaRPr lang="es-ES" sz="1600" dirty="0"/>
          </a:p>
          <a:p>
            <a:pPr algn="just"/>
            <a:r>
              <a:rPr lang="es-ES" sz="1600" b="1" dirty="0"/>
              <a:t>Autónomo societario: </a:t>
            </a:r>
            <a:r>
              <a:rPr lang="es-ES" sz="1600" dirty="0"/>
              <a:t>Tiene que calcular su rendimiento computable que se obtiene teniendo en cuenta lo siguiente: </a:t>
            </a:r>
          </a:p>
          <a:p>
            <a:pPr marL="285750" indent="-285750" algn="just">
              <a:buFontTx/>
              <a:buChar char="-"/>
            </a:pPr>
            <a:r>
              <a:rPr lang="es-ES" sz="1600" dirty="0"/>
              <a:t>Todos los rendimientos dinerarios o en especie que deriven de tu sociedad, los rendimientos del trabajo derivados de tu actividad en esa empresa y los rendimientos que puedas obtener de tu propia actividad económica.</a:t>
            </a:r>
          </a:p>
          <a:p>
            <a:pPr marL="285750" indent="-285750" algn="just">
              <a:buFontTx/>
              <a:buChar char="-"/>
            </a:pPr>
            <a:endParaRPr lang="es-ES" sz="1600" dirty="0"/>
          </a:p>
          <a:p>
            <a:pPr marL="285750" indent="-285750" algn="just">
              <a:buFontTx/>
              <a:buChar char="-"/>
            </a:pPr>
            <a:r>
              <a:rPr lang="es-ES" sz="1600" dirty="0"/>
              <a:t>También la totalidad de los rendimientos íntegros de trabajo o capital mobiliario, dinerarios o en especie, derivados de su condición de socios.</a:t>
            </a:r>
          </a:p>
          <a:p>
            <a:pPr marL="285750" indent="-285750" algn="just">
              <a:buFontTx/>
              <a:buChar char="-"/>
            </a:pPr>
            <a:endParaRPr lang="es-ES" sz="1600" dirty="0"/>
          </a:p>
          <a:p>
            <a:pPr marL="285750" indent="-285750" algn="just">
              <a:buFontTx/>
              <a:buChar char="-"/>
            </a:pPr>
            <a:r>
              <a:rPr lang="es-ES" sz="1600" dirty="0"/>
              <a:t>Sumarle la cuota de autónomos y restarle un 3%</a:t>
            </a:r>
          </a:p>
        </p:txBody>
      </p:sp>
      <p:sp>
        <p:nvSpPr>
          <p:cNvPr id="6" name="CuadroTexto 5">
            <a:extLst>
              <a:ext uri="{FF2B5EF4-FFF2-40B4-BE49-F238E27FC236}">
                <a16:creationId xmlns:a16="http://schemas.microsoft.com/office/drawing/2014/main" id="{832B2B46-7A2A-6B45-BCA6-150E0C30AFE6}"/>
              </a:ext>
            </a:extLst>
          </p:cNvPr>
          <p:cNvSpPr txBox="1"/>
          <p:nvPr/>
        </p:nvSpPr>
        <p:spPr>
          <a:xfrm>
            <a:off x="7679094" y="1837024"/>
            <a:ext cx="3217505" cy="3539430"/>
          </a:xfrm>
          <a:prstGeom prst="rect">
            <a:avLst/>
          </a:prstGeom>
          <a:noFill/>
        </p:spPr>
        <p:txBody>
          <a:bodyPr wrap="square">
            <a:spAutoFit/>
          </a:bodyPr>
          <a:lstStyle/>
          <a:p>
            <a:pPr algn="just"/>
            <a:r>
              <a:rPr lang="es-ES" sz="1600" dirty="0">
                <a:solidFill>
                  <a:schemeClr val="accent1"/>
                </a:solidFill>
              </a:rPr>
              <a:t>*A tener en cuenta: Disposición transitoria primera:</a:t>
            </a:r>
          </a:p>
          <a:p>
            <a:pPr algn="just"/>
            <a:r>
              <a:rPr lang="es-ES" sz="1600" dirty="0">
                <a:solidFill>
                  <a:schemeClr val="accent1"/>
                </a:solidFill>
              </a:rPr>
              <a:t>El autónomos societario y el autónomo colaborador no podrán elegir una base de cotización inferior a 1.000€ durante el año 2023.</a:t>
            </a:r>
          </a:p>
          <a:p>
            <a:pPr algn="just"/>
            <a:r>
              <a:rPr lang="es-ES" sz="1600" dirty="0">
                <a:solidFill>
                  <a:schemeClr val="accent1"/>
                </a:solidFill>
              </a:rPr>
              <a:t>Durante los años 2024 y 2025 la base mínima de cotización para este tipo de autónomos será la establecida por los Presupuestos Generales de Estado.</a:t>
            </a:r>
          </a:p>
          <a:p>
            <a:pPr algn="just"/>
            <a:r>
              <a:rPr lang="es-ES" sz="1600" dirty="0">
                <a:solidFill>
                  <a:schemeClr val="accent1"/>
                </a:solidFill>
              </a:rPr>
              <a:t>Y a partir del de 2025 la base mínima será la establecida para el grupo 7 de cotización</a:t>
            </a:r>
          </a:p>
        </p:txBody>
      </p:sp>
      <p:pic>
        <p:nvPicPr>
          <p:cNvPr id="7" name="Imagen 6">
            <a:extLst>
              <a:ext uri="{FF2B5EF4-FFF2-40B4-BE49-F238E27FC236}">
                <a16:creationId xmlns:a16="http://schemas.microsoft.com/office/drawing/2014/main" id="{0BD98CDA-EC05-186E-33A1-4A7034BA3D04}"/>
              </a:ext>
            </a:extLst>
          </p:cNvPr>
          <p:cNvPicPr>
            <a:picLocks noChangeAspect="1"/>
          </p:cNvPicPr>
          <p:nvPr/>
        </p:nvPicPr>
        <p:blipFill>
          <a:blip r:embed="rId2"/>
          <a:stretch>
            <a:fillRect/>
          </a:stretch>
        </p:blipFill>
        <p:spPr>
          <a:xfrm>
            <a:off x="8350279" y="447791"/>
            <a:ext cx="1871703" cy="1186137"/>
          </a:xfrm>
          <a:prstGeom prst="rect">
            <a:avLst/>
          </a:prstGeom>
        </p:spPr>
      </p:pic>
    </p:spTree>
    <p:extLst>
      <p:ext uri="{BB962C8B-B14F-4D97-AF65-F5344CB8AC3E}">
        <p14:creationId xmlns:p14="http://schemas.microsoft.com/office/powerpoint/2010/main" val="3463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sp>
        <p:nvSpPr>
          <p:cNvPr id="3" name="Rectángulo: esquinas redondeadas 2">
            <a:extLst>
              <a:ext uri="{FF2B5EF4-FFF2-40B4-BE49-F238E27FC236}">
                <a16:creationId xmlns:a16="http://schemas.microsoft.com/office/drawing/2014/main" id="{980287C2-E0D0-ACBD-CFC5-3040F6F3C066}"/>
              </a:ext>
            </a:extLst>
          </p:cNvPr>
          <p:cNvSpPr/>
          <p:nvPr/>
        </p:nvSpPr>
        <p:spPr>
          <a:xfrm>
            <a:off x="429209" y="1792544"/>
            <a:ext cx="11333581" cy="4131601"/>
          </a:xfrm>
          <a:prstGeom prst="roundRect">
            <a:avLst>
              <a:gd name="adj" fmla="val 397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5" name="CuadroTexto 4">
            <a:extLst>
              <a:ext uri="{FF2B5EF4-FFF2-40B4-BE49-F238E27FC236}">
                <a16:creationId xmlns:a16="http://schemas.microsoft.com/office/drawing/2014/main" id="{5B6C4B02-3A31-A66D-25A3-EF2C7958E402}"/>
              </a:ext>
            </a:extLst>
          </p:cNvPr>
          <p:cNvSpPr txBox="1"/>
          <p:nvPr/>
        </p:nvSpPr>
        <p:spPr>
          <a:xfrm>
            <a:off x="429209" y="1983086"/>
            <a:ext cx="11039701" cy="3737946"/>
          </a:xfrm>
          <a:prstGeom prst="rect">
            <a:avLst/>
          </a:prstGeom>
          <a:noFill/>
        </p:spPr>
        <p:txBody>
          <a:bodyPr wrap="square">
            <a:spAutoFit/>
          </a:bodyPr>
          <a:lstStyle/>
          <a:p>
            <a:pPr algn="just">
              <a:lnSpc>
                <a:spcPct val="150000"/>
              </a:lnSpc>
            </a:pPr>
            <a:r>
              <a:rPr lang="es-ES" sz="2000" dirty="0"/>
              <a:t>Manuel es publicista, y desarrolla su actividad como publicista autónomo desde un despacho que ha montado en su casa cotizando por la base mínima. Quiere saber cuanto va a tener que pagar como autónomo y nos ha facilitado los siguientes datos para que le hagamos la previsión: </a:t>
            </a:r>
          </a:p>
          <a:p>
            <a:pPr algn="just">
              <a:lnSpc>
                <a:spcPct val="150000"/>
              </a:lnSpc>
            </a:pPr>
            <a:endParaRPr lang="es-ES" sz="2000" dirty="0"/>
          </a:p>
          <a:p>
            <a:pPr algn="just">
              <a:lnSpc>
                <a:spcPct val="150000"/>
              </a:lnSpc>
            </a:pPr>
            <a:r>
              <a:rPr lang="es-ES" sz="2000" dirty="0"/>
              <a:t>- Por su trabajo como publicista autónomo, ha calculado que ingresa unos 22.000€ anuales. </a:t>
            </a:r>
          </a:p>
          <a:p>
            <a:pPr algn="just">
              <a:lnSpc>
                <a:spcPct val="150000"/>
              </a:lnSpc>
            </a:pPr>
            <a:r>
              <a:rPr lang="es-ES" sz="2000" dirty="0"/>
              <a:t>- También ha tenido en cuenta que colabora como profesor en un máster dos veces al año, por el que recibe 1.000€ al año</a:t>
            </a:r>
            <a:r>
              <a:rPr lang="es-ES" sz="2000"/>
              <a:t>. </a:t>
            </a:r>
            <a:endParaRPr lang="es-ES" sz="2000" dirty="0"/>
          </a:p>
          <a:p>
            <a:pPr algn="just">
              <a:lnSpc>
                <a:spcPct val="150000"/>
              </a:lnSpc>
            </a:pPr>
            <a:r>
              <a:rPr lang="es-ES" sz="2000" dirty="0"/>
              <a:t>- Por otro lado, tiene unos gastos anuales deducibles de 5.652,74€.</a:t>
            </a:r>
          </a:p>
        </p:txBody>
      </p:sp>
      <p:sp>
        <p:nvSpPr>
          <p:cNvPr id="6" name="CuadroTexto 5">
            <a:extLst>
              <a:ext uri="{FF2B5EF4-FFF2-40B4-BE49-F238E27FC236}">
                <a16:creationId xmlns:a16="http://schemas.microsoft.com/office/drawing/2014/main" id="{88F7E84E-7199-700E-5F2D-2F9553EAF02D}"/>
              </a:ext>
            </a:extLst>
          </p:cNvPr>
          <p:cNvSpPr txBox="1"/>
          <p:nvPr/>
        </p:nvSpPr>
        <p:spPr>
          <a:xfrm>
            <a:off x="4989221" y="1129495"/>
            <a:ext cx="2213555" cy="646331"/>
          </a:xfrm>
          <a:prstGeom prst="rect">
            <a:avLst/>
          </a:prstGeom>
          <a:noFill/>
        </p:spPr>
        <p:txBody>
          <a:bodyPr wrap="none" rtlCol="0">
            <a:spAutoFit/>
          </a:bodyPr>
          <a:lstStyle/>
          <a:p>
            <a:r>
              <a:rPr lang="es-ES" sz="3600" b="1" dirty="0"/>
              <a:t>SUPUESTO</a:t>
            </a:r>
          </a:p>
        </p:txBody>
      </p:sp>
    </p:spTree>
    <p:extLst>
      <p:ext uri="{BB962C8B-B14F-4D97-AF65-F5344CB8AC3E}">
        <p14:creationId xmlns:p14="http://schemas.microsoft.com/office/powerpoint/2010/main" val="12222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sp>
        <p:nvSpPr>
          <p:cNvPr id="3" name="Rectángulo: esquinas redondeadas 2">
            <a:extLst>
              <a:ext uri="{FF2B5EF4-FFF2-40B4-BE49-F238E27FC236}">
                <a16:creationId xmlns:a16="http://schemas.microsoft.com/office/drawing/2014/main" id="{980287C2-E0D0-ACBD-CFC5-3040F6F3C066}"/>
              </a:ext>
            </a:extLst>
          </p:cNvPr>
          <p:cNvSpPr/>
          <p:nvPr/>
        </p:nvSpPr>
        <p:spPr>
          <a:xfrm>
            <a:off x="429209" y="1792544"/>
            <a:ext cx="11333581" cy="4131601"/>
          </a:xfrm>
          <a:prstGeom prst="roundRect">
            <a:avLst>
              <a:gd name="adj" fmla="val 397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4" name="Rectángulo: esquinas redondeadas 3">
            <a:extLst>
              <a:ext uri="{FF2B5EF4-FFF2-40B4-BE49-F238E27FC236}">
                <a16:creationId xmlns:a16="http://schemas.microsoft.com/office/drawing/2014/main" id="{7EE1D814-0915-1CBA-B0AC-16CB5A1705A0}"/>
              </a:ext>
            </a:extLst>
          </p:cNvPr>
          <p:cNvSpPr/>
          <p:nvPr/>
        </p:nvSpPr>
        <p:spPr>
          <a:xfrm>
            <a:off x="429208" y="4168302"/>
            <a:ext cx="11333581" cy="685800"/>
          </a:xfrm>
          <a:prstGeom prst="roundRect">
            <a:avLst>
              <a:gd name="adj" fmla="val 4321"/>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88F7E84E-7199-700E-5F2D-2F9553EAF02D}"/>
              </a:ext>
            </a:extLst>
          </p:cNvPr>
          <p:cNvSpPr txBox="1"/>
          <p:nvPr/>
        </p:nvSpPr>
        <p:spPr>
          <a:xfrm>
            <a:off x="4989221" y="1129495"/>
            <a:ext cx="2185150" cy="646331"/>
          </a:xfrm>
          <a:prstGeom prst="rect">
            <a:avLst/>
          </a:prstGeom>
          <a:noFill/>
        </p:spPr>
        <p:txBody>
          <a:bodyPr wrap="none" rtlCol="0">
            <a:spAutoFit/>
          </a:bodyPr>
          <a:lstStyle/>
          <a:p>
            <a:r>
              <a:rPr lang="es-ES" sz="3600" b="1" dirty="0"/>
              <a:t>SOLUCIÓN</a:t>
            </a:r>
          </a:p>
        </p:txBody>
      </p:sp>
      <p:sp>
        <p:nvSpPr>
          <p:cNvPr id="5" name="CuadroTexto 4">
            <a:extLst>
              <a:ext uri="{FF2B5EF4-FFF2-40B4-BE49-F238E27FC236}">
                <a16:creationId xmlns:a16="http://schemas.microsoft.com/office/drawing/2014/main" id="{5B6C4B02-3A31-A66D-25A3-EF2C7958E402}"/>
              </a:ext>
            </a:extLst>
          </p:cNvPr>
          <p:cNvSpPr txBox="1"/>
          <p:nvPr/>
        </p:nvSpPr>
        <p:spPr>
          <a:xfrm>
            <a:off x="538263" y="1944694"/>
            <a:ext cx="11224527" cy="3901068"/>
          </a:xfrm>
          <a:prstGeom prst="rect">
            <a:avLst/>
          </a:prstGeom>
          <a:noFill/>
        </p:spPr>
        <p:txBody>
          <a:bodyPr wrap="square">
            <a:spAutoFit/>
          </a:bodyPr>
          <a:lstStyle/>
          <a:p>
            <a:pPr algn="just">
              <a:lnSpc>
                <a:spcPct val="150000"/>
              </a:lnSpc>
            </a:pPr>
            <a:r>
              <a:rPr lang="es-ES" sz="1600" dirty="0"/>
              <a:t>Para saber en que tramo de la tabla le corresponder estar hay que tener en cuenta:</a:t>
            </a:r>
          </a:p>
          <a:p>
            <a:pPr algn="just"/>
            <a:r>
              <a:rPr lang="es-ES" sz="1600" dirty="0"/>
              <a:t>Los ingresos de 22.000€ por su actividad como publicista autónomo y los 1.000€ como profesor. En total 23.000€ anuales, que conformarían su rendimiento. </a:t>
            </a:r>
          </a:p>
          <a:p>
            <a:pPr algn="just"/>
            <a:endParaRPr lang="es-ES" sz="1050" dirty="0"/>
          </a:p>
          <a:p>
            <a:pPr algn="just"/>
            <a:r>
              <a:rPr lang="es-ES" sz="1600" dirty="0"/>
              <a:t>Los gastos, 5.652,74€ al año</a:t>
            </a:r>
          </a:p>
          <a:p>
            <a:pPr algn="just"/>
            <a:endParaRPr lang="es-ES" sz="1050" dirty="0"/>
          </a:p>
          <a:p>
            <a:pPr algn="just"/>
            <a:r>
              <a:rPr lang="es-ES" sz="1600" dirty="0"/>
              <a:t>La cuota de autónomos que venía pagando, 3.492,74€ al año.</a:t>
            </a:r>
          </a:p>
          <a:p>
            <a:pPr algn="just"/>
            <a:r>
              <a:rPr lang="es-ES" sz="1600" dirty="0"/>
              <a:t>7% que se puede deducir sin tener que justificar nada</a:t>
            </a:r>
          </a:p>
          <a:p>
            <a:pPr algn="just"/>
            <a:endParaRPr lang="es-ES" sz="1050" dirty="0"/>
          </a:p>
          <a:p>
            <a:pPr algn="just"/>
            <a:endParaRPr lang="es-ES" sz="1050" dirty="0"/>
          </a:p>
          <a:p>
            <a:pPr algn="just"/>
            <a:r>
              <a:rPr lang="es-ES" dirty="0"/>
              <a:t>23.000€ - 5.652,74 + 3492,74€ - 7% = 19.381,20€ de rendimiento computable anual</a:t>
            </a:r>
          </a:p>
          <a:p>
            <a:pPr algn="just"/>
            <a:r>
              <a:rPr lang="es-ES" dirty="0"/>
              <a:t>19.381,20€ / 12 meses = 1.615,10€ de rendimiento computable mensual.</a:t>
            </a:r>
          </a:p>
          <a:p>
            <a:pPr algn="just"/>
            <a:endParaRPr lang="es-ES" sz="1050" dirty="0"/>
          </a:p>
          <a:p>
            <a:pPr algn="just"/>
            <a:endParaRPr lang="es-ES" sz="1050" dirty="0"/>
          </a:p>
          <a:p>
            <a:pPr algn="just"/>
            <a:r>
              <a:rPr lang="es-ES" sz="1600" dirty="0"/>
              <a:t>Le correspondería el tramo 3, podrá elegir una base de cotización comprendida entre 960,78€ y 1.700€.</a:t>
            </a:r>
          </a:p>
          <a:p>
            <a:pPr algn="just"/>
            <a:endParaRPr lang="es-ES" sz="1050" dirty="0"/>
          </a:p>
          <a:p>
            <a:pPr algn="just"/>
            <a:r>
              <a:rPr lang="es-ES" sz="1600" dirty="0"/>
              <a:t>Si opta por la mínima, teniendo en cuenta los tipos que están en vigor actualmente, pagaría de cuota al mes 291,11€</a:t>
            </a:r>
          </a:p>
        </p:txBody>
      </p:sp>
    </p:spTree>
    <p:extLst>
      <p:ext uri="{BB962C8B-B14F-4D97-AF65-F5344CB8AC3E}">
        <p14:creationId xmlns:p14="http://schemas.microsoft.com/office/powerpoint/2010/main" val="16944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pic>
        <p:nvPicPr>
          <p:cNvPr id="7" name="Imagen 6">
            <a:extLst>
              <a:ext uri="{FF2B5EF4-FFF2-40B4-BE49-F238E27FC236}">
                <a16:creationId xmlns:a16="http://schemas.microsoft.com/office/drawing/2014/main" id="{DAB436FE-BFC0-F099-A285-5B9404BB217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b="51124"/>
          <a:stretch/>
        </p:blipFill>
        <p:spPr>
          <a:xfrm>
            <a:off x="646921" y="998489"/>
            <a:ext cx="10647425" cy="5110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072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pic>
        <p:nvPicPr>
          <p:cNvPr id="3" name="Imagen 2">
            <a:extLst>
              <a:ext uri="{FF2B5EF4-FFF2-40B4-BE49-F238E27FC236}">
                <a16:creationId xmlns:a16="http://schemas.microsoft.com/office/drawing/2014/main" id="{016AA60F-ABE0-EAE5-1F62-C50FEB4A86A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51368"/>
          <a:stretch/>
        </p:blipFill>
        <p:spPr>
          <a:xfrm>
            <a:off x="544285" y="1017265"/>
            <a:ext cx="10860594" cy="5082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836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A44880-B6FA-C1EA-FCE5-8471D3567994}"/>
              </a:ext>
            </a:extLst>
          </p:cNvPr>
          <p:cNvSpPr txBox="1">
            <a:spLocks/>
          </p:cNvSpPr>
          <p:nvPr/>
        </p:nvSpPr>
        <p:spPr>
          <a:xfrm>
            <a:off x="95428" y="219886"/>
            <a:ext cx="7177152" cy="740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t>1. Nuevo Régimen de Autónomos</a:t>
            </a:r>
            <a:endParaRPr lang="en-US" sz="4000" dirty="0"/>
          </a:p>
        </p:txBody>
      </p:sp>
      <p:pic>
        <p:nvPicPr>
          <p:cNvPr id="3" name="Imagen 2">
            <a:extLst>
              <a:ext uri="{FF2B5EF4-FFF2-40B4-BE49-F238E27FC236}">
                <a16:creationId xmlns:a16="http://schemas.microsoft.com/office/drawing/2014/main" id="{A7E3AB29-E87C-3C0E-F7E6-0678D0CEF14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 r="629"/>
          <a:stretch/>
        </p:blipFill>
        <p:spPr>
          <a:xfrm>
            <a:off x="562946" y="1017264"/>
            <a:ext cx="10349563" cy="5097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33646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TotalTime>
  <Words>1702</Words>
  <Application>Microsoft Macintosh PowerPoint</Application>
  <PresentationFormat>Panorámica</PresentationFormat>
  <Paragraphs>113</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Trebuchet MS</vt:lpstr>
      <vt:lpstr>Tema de Office</vt:lpstr>
      <vt:lpstr>Presentación de PowerPoint</vt:lpstr>
      <vt:lpstr>INDICE</vt:lpstr>
      <vt:lpstr>Presentación de PowerPoint</vt:lpstr>
      <vt:lpstr>1. Nuevo Régimen de Autónomos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ELLIOT BLAS MARTÍN ALEJANDRO</dc:creator>
  <cp:lastModifiedBy>Laura Venegas Garcia</cp:lastModifiedBy>
  <cp:revision>124</cp:revision>
  <dcterms:created xsi:type="dcterms:W3CDTF">2020-12-11T17:21:05Z</dcterms:created>
  <dcterms:modified xsi:type="dcterms:W3CDTF">2023-01-17T13:40:19Z</dcterms:modified>
</cp:coreProperties>
</file>